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sldIdLst>
    <p:sldId id="293" r:id="rId5"/>
    <p:sldId id="289" r:id="rId6"/>
    <p:sldId id="299" r:id="rId7"/>
    <p:sldId id="286" r:id="rId8"/>
    <p:sldId id="285" r:id="rId9"/>
    <p:sldId id="298" r:id="rId10"/>
    <p:sldId id="294" r:id="rId11"/>
    <p:sldId id="283" r:id="rId12"/>
    <p:sldId id="290" r:id="rId13"/>
    <p:sldId id="296" r:id="rId14"/>
    <p:sldId id="258" r:id="rId15"/>
    <p:sldId id="269" r:id="rId16"/>
    <p:sldId id="259" r:id="rId17"/>
    <p:sldId id="262" r:id="rId18"/>
    <p:sldId id="279" r:id="rId19"/>
    <p:sldId id="291" r:id="rId20"/>
    <p:sldId id="275" r:id="rId21"/>
    <p:sldId id="280" r:id="rId22"/>
    <p:sldId id="260" r:id="rId23"/>
    <p:sldId id="281" r:id="rId24"/>
    <p:sldId id="295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72F7FD-ED8D-44C7-94FE-20F33314A814}">
          <p14:sldIdLst>
            <p14:sldId id="293"/>
            <p14:sldId id="289"/>
            <p14:sldId id="299"/>
          </p14:sldIdLst>
        </p14:section>
        <p14:section name="Untitled Section" id="{57C557DB-B82A-4630-8FCA-5DC98607A712}">
          <p14:sldIdLst>
            <p14:sldId id="286"/>
            <p14:sldId id="285"/>
            <p14:sldId id="298"/>
            <p14:sldId id="294"/>
            <p14:sldId id="283"/>
            <p14:sldId id="290"/>
            <p14:sldId id="296"/>
            <p14:sldId id="258"/>
            <p14:sldId id="269"/>
            <p14:sldId id="259"/>
            <p14:sldId id="262"/>
            <p14:sldId id="279"/>
            <p14:sldId id="291"/>
            <p14:sldId id="275"/>
            <p14:sldId id="280"/>
            <p14:sldId id="260"/>
            <p14:sldId id="281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EEF64-0D14-4DED-9E11-C30382D8596C}" v="9" dt="2020-10-19T16:44:55.989"/>
    <p1510:client id="{E830E137-106A-5D43-EE52-82583EBE8157}" v="1868" dt="2021-09-10T20:47:17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6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32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45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301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8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45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-mec.edu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endale_Community_College_(Arizona)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freesvg.org/check-mark-140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98C96-7BAF-9AB5-45D9-9399133C2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Welcome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Class of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920BB-63C0-F6A4-3C10-302ADA06B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Junior Presentation</a:t>
            </a:r>
          </a:p>
        </p:txBody>
      </p:sp>
      <p:sp useBgFill="1">
        <p:nvSpPr>
          <p:cNvPr id="1039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41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May be an image of text that says 'Est. 1996'">
            <a:extLst>
              <a:ext uri="{FF2B5EF4-FFF2-40B4-BE49-F238E27FC236}">
                <a16:creationId xmlns:a16="http://schemas.microsoft.com/office/drawing/2014/main" id="{A24D8984-0E5C-ACC8-B36B-F1046D23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263" y="2433919"/>
            <a:ext cx="3211160" cy="321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07F88-A1EC-E0FC-E3A8-B2F198759276}"/>
              </a:ext>
            </a:extLst>
          </p:cNvPr>
          <p:cNvSpPr txBox="1"/>
          <p:nvPr/>
        </p:nvSpPr>
        <p:spPr>
          <a:xfrm>
            <a:off x="-807040" y="331255"/>
            <a:ext cx="892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Sunrise Mountain High School</a:t>
            </a:r>
          </a:p>
        </p:txBody>
      </p:sp>
    </p:spTree>
    <p:extLst>
      <p:ext uri="{BB962C8B-B14F-4D97-AF65-F5344CB8AC3E}">
        <p14:creationId xmlns:p14="http://schemas.microsoft.com/office/powerpoint/2010/main" val="1440883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D992-9A19-A3F3-396D-BDC1C0DB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56" y="158045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Junior Information – FAQ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96E915-A238-77DD-CD3A-2D739F448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58" y="1478844"/>
            <a:ext cx="4218086" cy="49100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9B982-B01B-54FE-3BC7-3EA283B72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22" y="1478844"/>
            <a:ext cx="3911089" cy="49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84" y="488448"/>
            <a:ext cx="10535004" cy="1456267"/>
          </a:xfrm>
        </p:spPr>
        <p:txBody>
          <a:bodyPr/>
          <a:lstStyle/>
          <a:p>
            <a:r>
              <a:rPr lang="en-US" dirty="0"/>
              <a:t>Complete Your Registration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310" y="2299494"/>
            <a:ext cx="4910667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Fill out the 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Name, Class Of, Counselor, Career Goal, &amp; </a:t>
            </a:r>
          </a:p>
          <a:p>
            <a:pPr lvl="1"/>
            <a:r>
              <a:rPr lang="en-US" sz="2800" dirty="0"/>
              <a:t>     Post-Secondary Plans</a:t>
            </a:r>
            <a:endParaRPr lang="en-US" sz="2800" dirty="0">
              <a:cs typeface="Calibri" panose="020F0502020204030204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Academic History- use </a:t>
            </a:r>
          </a:p>
          <a:p>
            <a:r>
              <a:rPr lang="en-US" sz="2800" dirty="0"/>
              <a:t>    your transcript to complete   </a:t>
            </a:r>
            <a:endParaRPr lang="en-US" sz="2800" dirty="0"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44E3A-CABF-D26E-FD1D-CCF16A58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315176" cy="36491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F043C-00D0-4DA0-9264-08C103CA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73" y="2299494"/>
            <a:ext cx="6328417" cy="337881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20700000" flipV="1">
            <a:off x="4528150" y="3878689"/>
            <a:ext cx="1325541" cy="59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2">
            <a:extLst>
              <a:ext uri="{FF2B5EF4-FFF2-40B4-BE49-F238E27FC236}">
                <a16:creationId xmlns:a16="http://schemas.microsoft.com/office/drawing/2014/main" id="{C47B998F-C568-F703-7D44-306349034CF4}"/>
              </a:ext>
            </a:extLst>
          </p:cNvPr>
          <p:cNvSpPr/>
          <p:nvPr/>
        </p:nvSpPr>
        <p:spPr>
          <a:xfrm rot="20700000" flipV="1">
            <a:off x="4560049" y="5155974"/>
            <a:ext cx="1325541" cy="59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73" y="239889"/>
            <a:ext cx="5968354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56646-ACEE-4D9D-9785-8D630FCA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85" y="97210"/>
            <a:ext cx="3979205" cy="1453363"/>
          </a:xfrm>
        </p:spPr>
        <p:txBody>
          <a:bodyPr>
            <a:normAutofit/>
          </a:bodyPr>
          <a:lstStyle/>
          <a:p>
            <a:r>
              <a:rPr lang="en-US" sz="4000" dirty="0"/>
              <a:t>Your Transcript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5688" y="1422400"/>
            <a:ext cx="5566489" cy="523804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What is your GPA?</a:t>
            </a:r>
          </a:p>
          <a:p>
            <a:r>
              <a:rPr lang="en-US" sz="2400" dirty="0"/>
              <a:t>What is your Class Rank?</a:t>
            </a:r>
          </a:p>
          <a:p>
            <a:r>
              <a:rPr lang="en-US" sz="2400" dirty="0"/>
              <a:t>Did you pass Civics? </a:t>
            </a:r>
          </a:p>
          <a:p>
            <a:r>
              <a:rPr lang="en-US" sz="2400" dirty="0"/>
              <a:t>How many credits have you earned so far?  See Summary Box. </a:t>
            </a:r>
          </a:p>
          <a:p>
            <a:r>
              <a:rPr lang="en-US" sz="2400" dirty="0"/>
              <a:t>How many credits do you need to graduate?  Is it different than 28, because you didn't begin as a freshman at Sunrise?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Is it less than 16?  You are not on track to graduate… see your counselor! </a:t>
            </a:r>
          </a:p>
          <a:p>
            <a:r>
              <a:rPr lang="en-US" sz="2400" dirty="0"/>
              <a:t>Missing credits: </a:t>
            </a:r>
            <a:r>
              <a:rPr lang="en-US" sz="2400" dirty="0" err="1"/>
              <a:t>WestMec</a:t>
            </a:r>
            <a:r>
              <a:rPr lang="en-US" sz="2400" dirty="0"/>
              <a:t>, MET, eCampus, Tutor</a:t>
            </a:r>
          </a:p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85FA846-2637-4AC2-9C95-FE0B4BF8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5438775"/>
            <a:ext cx="2743200" cy="1349596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AB7FB790-2896-538A-2E0C-9B7575EEF9CE}"/>
              </a:ext>
            </a:extLst>
          </p:cNvPr>
          <p:cNvSpPr/>
          <p:nvPr/>
        </p:nvSpPr>
        <p:spPr>
          <a:xfrm>
            <a:off x="10363200" y="5438775"/>
            <a:ext cx="1016000" cy="5983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9C2E56A4-1736-6C23-C724-B118C4F6B0D8}"/>
              </a:ext>
            </a:extLst>
          </p:cNvPr>
          <p:cNvSpPr/>
          <p:nvPr/>
        </p:nvSpPr>
        <p:spPr>
          <a:xfrm>
            <a:off x="10239022" y="3429000"/>
            <a:ext cx="688623" cy="1244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3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3" y="172117"/>
            <a:ext cx="10131425" cy="1456267"/>
          </a:xfrm>
        </p:spPr>
        <p:txBody>
          <a:bodyPr/>
          <a:lstStyle/>
          <a:p>
            <a:r>
              <a:rPr lang="en-US" dirty="0"/>
              <a:t>Pre-register for senior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041" y="1202500"/>
            <a:ext cx="5180095" cy="5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300" b="1" dirty="0"/>
              <a:t>       </a:t>
            </a:r>
            <a:r>
              <a:rPr lang="en-US" sz="4300" b="1" u="sng" dirty="0"/>
              <a:t>English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4300" dirty="0"/>
              <a:t>   English IV (</a:t>
            </a:r>
            <a:r>
              <a:rPr lang="en-US" sz="4300" b="1" dirty="0"/>
              <a:t>dual credit optional)</a:t>
            </a:r>
            <a:endParaRPr lang="en-US" sz="4300" b="1" i="1" dirty="0">
              <a:cs typeface="Calibri"/>
            </a:endParaRPr>
          </a:p>
          <a:p>
            <a:pPr marL="914400" lvl="1" indent="-457200">
              <a:buClr>
                <a:srgbClr val="FFFFFF"/>
              </a:buClr>
              <a:buFont typeface="Wingdings" pitchFamily="2" charset="2"/>
              <a:buChar char="q"/>
            </a:pPr>
            <a:r>
              <a:rPr lang="en-US" sz="4300" dirty="0"/>
              <a:t>AP Language  &amp; Comp Honors </a:t>
            </a:r>
            <a:endParaRPr lang="en-US" sz="4300" dirty="0">
              <a:cs typeface="Calibri" panose="020F0502020204030204"/>
            </a:endParaRPr>
          </a:p>
          <a:p>
            <a:pPr lvl="1"/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      </a:t>
            </a:r>
            <a:r>
              <a:rPr lang="en-US" sz="4300" b="1" u="sng" dirty="0"/>
              <a:t>Economics</a:t>
            </a:r>
            <a:r>
              <a:rPr lang="en-US" sz="4300" dirty="0"/>
              <a:t> &amp; </a:t>
            </a:r>
            <a:r>
              <a:rPr lang="en-US" sz="4300" b="1" u="sng" dirty="0"/>
              <a:t>Government</a:t>
            </a:r>
            <a:endParaRPr lang="en-US" sz="4300" b="1" u="sng" dirty="0">
              <a:cs typeface="Calibri" panose="020F0502020204030204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300" dirty="0"/>
              <a:t>Regular Gov/Econ </a:t>
            </a:r>
            <a:endParaRPr lang="en-US" sz="4300" b="1" i="1" u="sng" dirty="0">
              <a:solidFill>
                <a:srgbClr val="C00000"/>
              </a:solidFill>
              <a:cs typeface="Calibri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300" dirty="0"/>
              <a:t>AP Government/AP  Macro Economics </a:t>
            </a:r>
            <a:endParaRPr lang="en-US" sz="4300" b="1" u="sng" dirty="0"/>
          </a:p>
          <a:p>
            <a:pPr marL="457200" lvl="1" indent="0">
              <a:buClr>
                <a:srgbClr val="FFFFFF"/>
              </a:buClr>
              <a:buNone/>
            </a:pPr>
            <a:endParaRPr lang="en-US" sz="4300" b="1" u="sng" dirty="0"/>
          </a:p>
          <a:p>
            <a:pPr marL="457200" lvl="1" indent="0">
              <a:buNone/>
            </a:pPr>
            <a:r>
              <a:rPr lang="en-US" sz="4300" b="1" u="sng" dirty="0"/>
              <a:t>Science</a:t>
            </a:r>
            <a:endParaRPr lang="en-US" sz="4300" b="1" u="sng" dirty="0">
              <a:cs typeface="Calibri" panose="020F0502020204030204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300" dirty="0"/>
              <a:t>Make sure you have completed 3 science credits </a:t>
            </a:r>
            <a:endParaRPr lang="en-US" sz="4300" dirty="0">
              <a:cs typeface="Calibri"/>
            </a:endParaRP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4300" b="1" u="sng" dirty="0">
                <a:cs typeface="Calibri"/>
              </a:rPr>
              <a:t>Math</a:t>
            </a:r>
            <a:r>
              <a:rPr lang="en-US" sz="4300" dirty="0">
                <a:cs typeface="Calibri"/>
              </a:rPr>
              <a:t> 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300" dirty="0"/>
              <a:t>Make sure you have completed 4 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4300" dirty="0"/>
              <a:t>      math credits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F65E29-7885-27AC-D5EF-B9FD55E40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1135" y="1980801"/>
            <a:ext cx="6239931" cy="3269894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0E819EB-F39A-E1F7-1791-2BF7C30BF16C}"/>
              </a:ext>
            </a:extLst>
          </p:cNvPr>
          <p:cNvSpPr/>
          <p:nvPr/>
        </p:nvSpPr>
        <p:spPr>
          <a:xfrm rot="18809354">
            <a:off x="10084419" y="3720276"/>
            <a:ext cx="842434" cy="1289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AD02C-4250-A258-3962-33B1449A81BC}"/>
              </a:ext>
            </a:extLst>
          </p:cNvPr>
          <p:cNvSpPr txBox="1"/>
          <p:nvPr/>
        </p:nvSpPr>
        <p:spPr>
          <a:xfrm rot="2566206">
            <a:off x="10238831" y="4220916"/>
            <a:ext cx="7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E4C215B-6C23-C7F1-E4B8-B7D1BCFAB732}"/>
              </a:ext>
            </a:extLst>
          </p:cNvPr>
          <p:cNvSpPr/>
          <p:nvPr/>
        </p:nvSpPr>
        <p:spPr>
          <a:xfrm>
            <a:off x="5681136" y="5250695"/>
            <a:ext cx="1792108" cy="1435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0D5EE-AFC9-B692-6A40-443A03142DB6}"/>
              </a:ext>
            </a:extLst>
          </p:cNvPr>
          <p:cNvSpPr txBox="1"/>
          <p:nvPr/>
        </p:nvSpPr>
        <p:spPr>
          <a:xfrm>
            <a:off x="6007101" y="5742906"/>
            <a:ext cx="114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Math/Science or </a:t>
            </a:r>
          </a:p>
          <a:p>
            <a:pPr algn="ctr"/>
            <a:r>
              <a:rPr lang="en-US" sz="1200" dirty="0"/>
              <a:t>Elective </a:t>
            </a:r>
          </a:p>
        </p:txBody>
      </p:sp>
    </p:spTree>
    <p:extLst>
      <p:ext uri="{BB962C8B-B14F-4D97-AF65-F5344CB8AC3E}">
        <p14:creationId xmlns:p14="http://schemas.microsoft.com/office/powerpoint/2010/main" val="111377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C263-A03C-4CFC-913E-6A8DF675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22" y="305428"/>
            <a:ext cx="4681873" cy="145626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Senior Only Classes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916EB9-2993-4A28-BD3C-F509E4A18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78" name="Freeform 267">
              <a:extLst>
                <a:ext uri="{FF2B5EF4-FFF2-40B4-BE49-F238E27FC236}">
                  <a16:creationId xmlns:a16="http://schemas.microsoft.com/office/drawing/2014/main" id="{68C9F252-C33E-4D9D-89A9-29C71202C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20E27CE-CCF2-4A56-8EE6-56D7776D3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80382FE-22DF-4A28-9E18-18DF0B98D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E1CA71-1F75-4CC2-A04C-F5469D3E7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7E93F71-2CD6-4E95-929F-A37A04E90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1D4D4AB-D40F-4366-87D4-14140A8DC0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4C2C7D6-CCA9-455E-A2B4-950CF60E6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F49D09-5255-4576-AA26-304791210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BBE43B-5C15-4092-8397-F2EE0D6EE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7BE7213-1F74-43F3-B30E-3A3BBBB37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D37C6D0F-4E5D-43F3-9271-C9BEB47EC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707BC88-122E-4904-AA15-DC64CB473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132BDCA-81AF-4984-9FED-3B7F0A6E7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8258699-45E9-4DF2-98B9-413E4AF7E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E35C4B6-6EA7-46D1-A77C-0A43EB706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858FB89-435A-421D-8569-40E836F9B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038B114-A273-47EA-B808-D40DF6A87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0C3AFFB-4ABE-4CDD-9D15-D3A1E034A7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2D2AC70-77E2-4E47-8819-AE98F45F2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3B98B88-092B-40F1-83AF-EF05FE90C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4E156B4-07C7-4693-BE8A-6474C8382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5062320-E086-4A55-AC85-B47125E46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D4C6582-EB0A-4797-B783-9FDB44478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43BCB88-1F09-40B4-877B-7F1DB19D2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CEDE52-1DBA-46CB-B162-483FA1236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4EAC206-5CBE-4294-BCB3-B6BB8365F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68EC73D-68E6-4D01-994D-D79A158F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83BF9F4-A2DC-4BB4-AB2C-5D5A8C63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CDFD330-651C-4E2D-B43C-673055996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B02860E-DE31-4D1D-9814-84634B061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F2B2203-67C0-421E-B730-5442C7FC5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C81C27A-0E22-4AE4-9DC6-BA282A8DCF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96C7698-2E0B-4EB3-BD5B-4466A8FB5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B9E4CCE-BD05-4EB3-89A6-5D657EDF7C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68E1002-3777-49D4-8287-79A6EA105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EC9682F-6679-4064-93F6-629EADCDA0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C305438-8571-46ED-AD5E-7C7EC2EAF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AF15B4E-ED23-4114-8624-AA4E39E54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42EABB4-278D-4444-88C0-4A46BB353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646E931-2EB7-4ACA-B157-D0A94A6CC8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47DEB787-3410-495B-9CE9-34B2C45B4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4554FCB-2FCB-4262-90EC-26A76CE77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532B4D5-1FD8-4D61-9006-4FB87DBE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C0A07D9-D524-4DAD-9C9B-D017A3478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26263BD-284E-4554-A24C-B67027943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41829ED-6190-46C7-9DF5-D6428A87E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3AF3AA5-A1DA-43EF-94BC-6201541B8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DD8BF8E-408E-4CBD-8A16-F6C48B5F95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2F5A71F-B7DE-4473-9726-3DDE4B1D9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E6C478E-120B-4F22-807F-FE8D78AE1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77BC7E5-76F8-4173-90C6-748A0B10FC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DB73477-1282-48F5-AF98-FBAED0A73C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7481F57-CDDC-4607-8526-EDFC8B249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21B9223D-EFC9-4152-850B-08E154E91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269E02D-6469-428E-BF24-6CDC65C42C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E21E2EE-3BB1-4047-ACA2-A3C5C65D2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D163CA9-710E-4EED-A788-2101F338F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D0BBC0A-86F2-4F24-9FD6-24DA772F4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D70A49C-EF11-4EF2-BFAE-B80EA5B3A4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06BF5D9-1663-4A67-BB15-1C58CFA77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CAFEF6B-14D7-4260-9860-8BB499A493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167A90B-062B-42FF-A167-6F09D77458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74F8228-3BB9-4418-81B6-36478D2E3C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98F3879-57E1-4FD3-9664-ACC502D9FD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2E24A83-1E83-4A8F-A3BB-4D9B2601C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A76F6C4-6952-438D-9E6E-98BC6CE58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05BEC62-1C92-4593-962B-C54BD944E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C8615AD1-5421-416F-A4D4-6956C3B2A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C466A0F-A8C2-43CF-8701-FE4C8F2BF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A668953-3447-4870-8105-2CCE9B06A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F4264AA-B924-4ADE-BB7A-2DE6AD274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43ABEF4-4632-442E-B63C-7366546EE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8560FE6-736C-4255-B7E8-FF0D1ECE4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60865E5-6FC1-453A-B022-58D5D20FD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54DFF81-B50B-408D-AC3A-0D8358A4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3AB2AE8-5E1B-427C-9752-710CF6267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7DCA7C7-6525-409C-BB4A-781E2EAD2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C4B6460-EC37-455C-A7F0-1FFB954771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835FD8D-189B-4DBF-9331-5B63456DB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205E40C-D7A1-4A5A-B706-74E8B829D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27863-2965-4A71-9D39-9FDF0AB1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96" y="2344030"/>
            <a:ext cx="5712717" cy="425511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Calibri"/>
              </a:rPr>
              <a:t>JAG- Jobs for Arizona Graduates</a:t>
            </a:r>
          </a:p>
          <a:p>
            <a:r>
              <a:rPr lang="en-US" sz="2800" dirty="0">
                <a:cs typeface="Calibri"/>
              </a:rPr>
              <a:t>Patient Care/ Patient Care Lab (if you have completed Intro to health care)</a:t>
            </a:r>
          </a:p>
          <a:p>
            <a:r>
              <a:rPr lang="en-US" sz="2800" dirty="0">
                <a:cs typeface="Calibri"/>
              </a:rPr>
              <a:t>Professional Internship- 135 hours in any field/career of interest </a:t>
            </a:r>
          </a:p>
          <a:p>
            <a:r>
              <a:rPr lang="en-US" sz="2800" dirty="0">
                <a:cs typeface="Calibri"/>
              </a:rPr>
              <a:t>Intro to Fire Selection (if you have successfully  completed Intro to Fire Suppression)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2347F19-25D3-4479-BD08-0070E8D6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60" name="Freeform 98">
              <a:extLst>
                <a:ext uri="{FF2B5EF4-FFF2-40B4-BE49-F238E27FC236}">
                  <a16:creationId xmlns:a16="http://schemas.microsoft.com/office/drawing/2014/main" id="{2FEDD424-ECF8-4BE4-B455-5660ACF31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3395919-480A-4AED-8762-FE010FCE0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D42A908A-0313-4789-BED7-5F0DC48CF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329C319-928A-41DF-AAD8-192F68311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1BC2E3B-06A6-4B53-88C6-60F9508B2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92A5E27D-29D6-4F3C-9B42-C4CD79A49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E918645-ADBD-4FBE-9125-FC963DA30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189719D-E41B-4537-ACBB-2B15156B1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8A39D42-7904-45EA-94A1-452BEDCC9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F86641C-01DF-4424-A4E0-8AC46C1CC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E0DB12C-C1EB-431A-8F69-16AF768A8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AA9FDEC-D683-44B7-B850-3D8D70CD8F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2CDDD1D-A217-4662-8C60-CA94B58A69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982A69-39A2-4CB7-A7B7-537CCA5BB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6DA7B0D-D68A-42B3-8493-B3591625D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E8396E6-0D76-4AB0-AB88-5642627A6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8C59E9E-60C9-4777-8A93-1A9A4D952D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5165D84-A940-426B-9F2B-3CA05E3F8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DEAF07B-DC40-47D6-94F0-F4A246AEF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8816FCA-973E-41CF-B4C3-F56E47500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88FC69A-2CB5-4793-834F-4FCD6C7AEE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DC8F704-75B4-416D-B151-B1BEC7F3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12447E86-5613-4D02-ACFA-18AEF6916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924CF0F-E419-4E9B-A600-32E313719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1E6A985-1D5E-4E21-97CA-D86D42E80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10784A5-CCBE-4DF3-9CE7-2AE9C6C07C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2EEF7A8A-F430-4687-9455-19709325A3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73690C5-E93C-4AB0-AC84-2669E31A9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2C8787F-E35E-48D8-8203-53F97CFBE3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1F8989E-ECDD-4121-8AED-AEE38D9A1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13143EE-5D37-4047-ABA0-9E499618B0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0E3E1E1-16F1-4294-A545-458F31A91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48A3E59-EEB5-4F9D-8CE9-762433A2C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CF2D288-19B2-409E-832F-5F6E1FFFB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3EBDFADF-FB69-498E-BD93-730DD27A3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5B19D7E0-00BA-4B15-8FD1-7A93BCD8E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AF650A0E-4EE1-4E70-8473-20B55E3FC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5BA3A2A-30DF-48F1-A2FD-4723ACFBA8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24A03DE9-4B81-4253-9EE4-B9220981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6899AFCE-C434-4469-97AC-ABE720A35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7E0DFAB-9CBF-4060-9DE1-D9AB2AFD42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8078366-B29C-4371-874D-BECCB1EDE9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DE008D64-8769-4A13-A8B0-89213457C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846D4F9-EC40-489A-9EF6-0F0CDD8671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84115676-20E5-452E-9398-C0FCB32FEA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A621957-37E8-451F-BB84-5D6B03CF3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DACCCD2F-2274-4BBF-9B5E-26E62490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E87762F-D0DE-4363-93FD-E9631AFBBD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99F47FEF-F06A-4C16-AA27-B960D19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FDF56CA-1BB6-415F-8D3E-30F26B40C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E6630A1-3217-4E63-9788-5A3260A58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70D5610-7B36-415F-8AA3-0D7759FDD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4F85022-0CE1-430D-8B1A-0F676F4AF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1354BC8-A827-4AA1-96EE-6360E8C96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DAC0527-948D-4011-BCD9-270E42978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1300D97D-2A0F-4304-89BE-766397C61A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42C89D97-5330-4086-A830-182F7582A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DBD7367-EA95-40EB-90AC-465845C746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43E242C-FE1A-4A13-9D43-829B8B8272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67AC161D-718C-43E4-8F7D-7C294600C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86EC5E7-FE84-45D4-BFD1-55EE51026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9A41384-ABD9-4502-8CFB-550D9C993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37B0BC74-BD29-4ACA-A07C-8C6038BBB5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E0421E2-5A11-418B-A32C-588618528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6B33503-18E3-4A3B-933F-30D0EE5C1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B61DA4A-82CE-4AC1-9909-7C4700516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F919C909-7E7B-4578-8E2C-DD61B8D44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86C93AE-A899-4040-AD7E-D8B434CAD8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90C13BE-1E9D-4E17-ACF7-96D3EFB833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1B37F1B8-B2B1-409C-B02E-1A55C22214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8DB9BF9-338F-4628-BBFE-15C697F20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47D45C16-7517-49A1-BBEC-89F21AA60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E30B89E-B14C-4845-A5A1-9CCA44E6F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B1F41D7C-DCA7-4481-A76A-48B66E72A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36EFEF5-B92F-4400-AFC7-BFFD45243C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39650283-94D1-4738-9FCE-D31753AC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EB9232A0-B62C-4957-BCB3-870183FB9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85459AE-C704-4293-B5C4-69D2A60A3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0B73290C-EEC7-44A0-A8AD-EB70F8BD3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AB61CA57-2FEB-4363-A188-ED7D346B8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F6F524E-C752-4B7C-A9F0-3F00DFDB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242" name="Freeform 183">
              <a:extLst>
                <a:ext uri="{FF2B5EF4-FFF2-40B4-BE49-F238E27FC236}">
                  <a16:creationId xmlns:a16="http://schemas.microsoft.com/office/drawing/2014/main" id="{F6D4360C-5226-4CC2-A109-812DF510B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1143042-758C-43AF-A97C-B7D63B02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EF45F6D5-0990-402B-86E4-3FFA333290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CA63F896-F673-4808-9847-3290BC521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727B7CC0-2D7E-4864-83B9-BA7FC28EA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9C052304-DB27-476B-AFA8-BD7682F26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92951F8-B9F3-4590-AFDE-59A8EACE8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AB35A88-629B-4CF8-8E88-27B47B6E7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FFECC77E-4526-4599-A8F7-D39D6BC1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E4412F1-F32B-49C5-8970-F94CFEEF0A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5098ABEA-D561-45BC-8A01-FFA7460E34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FA9CD9D9-DEDB-486C-ADA4-B2B712EAA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72FB09B0-0D8F-40F4-B2DE-A229EC8B1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7E5227CC-F30E-44CE-B06A-8CDF97E6E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A7115AF-CB25-46A8-B470-FFB668CBB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CDC4E23D-21D0-4FAF-A904-65688F78A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BCEE73AD-62FE-49E3-996D-238B6EAD07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F44830C9-92A0-4D81-8480-68226E8337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C122A750-9CA2-4958-AD1B-91D5D739F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1F19686-D816-4075-9BC2-E4792413F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5B0CED0-2C33-4F23-86D6-D855082B9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54AD91B0-026C-43CB-A26E-0F4FE5795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8A5A8161-CE5A-426A-8E7D-88FE124F0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E1195E8-E9D6-4449-A1FC-C53993F12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25C823AC-E3CF-4F0E-8C20-99CEBD7044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C4184468-B8BA-4EDD-9D1A-B7F67248C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B74EE2C-38D7-4587-B35B-CD2FAB7512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75D1F630-BE7A-4D3B-819B-FAFB4FAE0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F7AF57EB-EF82-42AC-BD04-C10F298FA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EDD9EB0-BB53-481D-B22A-4236C4FD1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99690E1A-C081-4CF2-B888-74279CC42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E9AC17F0-0388-469A-ACAA-553993A8E3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ACB86715-ABC0-4431-8CCB-5379346A8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F8DB845-071D-4D84-B5C8-C0067F729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C9580A67-EF5C-4713-A07A-34EA96CAB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63DBBEE5-A19D-4D61-8ADB-B9CE891AD0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FDD44CF-315C-42FB-92C4-93920F28E7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C3C9E918-79D3-4512-93DE-1121C5E7B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6E15671A-99FE-42DE-830A-BC8B7BE715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0D2234C8-E6B2-45CE-A80E-BBAAEF18EB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3BDB90FE-4EC8-43DA-931A-718213EBA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7E986C7-23D3-4677-9FEA-3308535C3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B53DB176-4CF0-49F5-8731-03DCE865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06AA562-0996-4E32-AE2D-7CDC038D7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79EB801-B846-4FA2-ABF8-27EA46A9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AAF39C99-3F13-477F-B2EE-E326399BE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BD47E02F-C783-4A07-9B56-04B17EE6A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7DDD33B4-5EB7-44BE-B64C-67F21C81C3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41014B22-F4AF-4687-90A5-BEF313085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AF9C0885-CCC4-4136-ADCF-59A1E721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E0CED535-4BDA-46E5-BE57-BFC3FAEBF9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144031-5FC2-45C8-A55A-3ECF44AFB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24862D56-259E-408C-AD1F-CDEC7368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026B85E4-6653-4FFC-AFA8-A8D0C54F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741AF38F-97CD-44BE-A079-914577FF2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0E5CD4DD-5DF6-4681-B1DF-5B0F20299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15069975-2552-4DC3-A2FC-1AEA2158A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DC918371-E870-4119-B051-C77893B28E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0E6C0C5-90B9-4DD2-B4A9-A738CCF39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0B780211-574F-4D2A-BF67-4E4FBF048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1BD8EA0D-272F-45D3-AD7D-14E2FCC7E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85273A52-980C-40E2-8337-166300A2A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36C02875-55F3-4482-AD70-2EE3FF824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FB32E058-164C-44EE-B305-8D901B0FCB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57736E96-8075-4F5E-8E5E-BDAC9FADA1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8FCD13A-FF10-415A-9FA9-B52968049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9FB36D0-68BC-4789-BB30-F501D4573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3BB585D-96D0-4265-89EB-1A9C80C7B3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85E69DAA-05E3-4592-92D1-B85D8057AD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7A49CCBB-CE21-4AB8-A4CA-4A8AAC7C3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CADF9F91-32A1-4038-BB7A-828C84B2D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B7B92E8A-F0BC-4D57-96B9-7C10643C7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9EFCB507-ED5F-4A0C-B49E-E8CF8A035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D2CBD98E-005E-41DC-9A76-AA1F38060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8C4E4940-5B6C-4020-81FE-33DB69297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AB02739E-8E33-4A74-8252-80603F70C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B0BCFE26-5D1E-42E9-839D-5726C56BE2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F6C8FD74-B3C0-46E5-BA47-52EFF9574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0C86A344-DEC9-47F3-A90D-1960BC927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69CB55C8-87B2-4BE3-A6A2-D90000E3A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6191F0AD-C720-4E9E-9B1A-9C8A537B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324" name="Freeform 17">
              <a:extLst>
                <a:ext uri="{FF2B5EF4-FFF2-40B4-BE49-F238E27FC236}">
                  <a16:creationId xmlns:a16="http://schemas.microsoft.com/office/drawing/2014/main" id="{BB5A9845-3ACA-4CDF-8F0E-F681D62A5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FC1F1F73-7ABC-4F79-A342-876B2D81E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066E07A7-A8B9-4A11-8B11-7CA574B7A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16788C9C-03FD-4123-8B67-FB1E2CE47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FB4DEE61-8FDF-435F-9A6B-90322E34FF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CEEAE353-6EB4-436E-9D9C-702B0EC2B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88EA36F9-B6F3-407E-B6CD-BB2A79BD7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F6014454-46D0-403C-A267-7E8AE36E1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13C96F4A-ED2D-4A99-A9DC-453A75427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1873097A-0FDE-47BA-B389-D16F6B0E01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6B6BC893-2000-4112-8529-C45A6B7E6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647597FF-250D-4A88-9BF2-28AAE8B54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8A8627F-6A72-426F-B60B-FBCEF8E27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297EF6A1-1052-4DE5-BA8F-F7BCD2DDE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050F261-9C54-4EEE-B6B9-A233F107D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18578ABE-40D8-44AC-9EC4-CE211E859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C5537058-9800-4394-BC5D-65603E496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8A54A785-F349-468B-B6B7-E4BC4BAEF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7792D4DE-5135-462C-9AF3-72ECC5511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000BBF14-A6BD-44A2-BBB1-7D8E4A5463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69B59866-70A6-4217-91FD-6E56DD4C9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0E92ACEF-0732-4B5A-A22F-4D2161889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34D17BC3-65D0-46DE-B715-53DB58D59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FF06A701-0A1F-49FD-AA0B-346D447D9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A8694D1-7DCA-46FF-A89A-9133A61C6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77B12B06-3CC5-4F71-8EA3-FCA7A9CB7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C49F5517-E015-41C4-BC97-076F6BE9E9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B2C289BC-09CC-4C4C-8FDB-1E18F38D3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477C671B-653A-4E8C-A768-C0BBE506A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23700B49-038C-4F33-96A7-282993064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7F032AD8-9069-4C43-9033-7BF0278F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B85B7AAA-BB0B-46DC-9DA5-F6A50FA4B1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20430C3-CDA0-4859-8D85-9A4B37DF8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8D831F4E-9351-4E9B-89B7-467DB13F2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98748E92-CD47-476D-93AD-FDA8B0005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980E8134-4223-4A47-9A01-40AE4E813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744BDD2C-AD14-4FC1-8C82-D1669BECC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64567A16-FCD6-4418-9574-3995B12B1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9AA58126-98FE-4C95-A09A-FBDFAA797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54F61547-264D-4C69-AE76-89B5497FC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9BB0AE43-ADA3-48EC-8CEA-B9A44A5C3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315E9DE5-6616-4550-B31D-909339B23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4A0B24BA-3A17-4ADB-AC89-50C89AB16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C60B08DF-39D4-4FED-8E90-1B8AF0C2B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E03A27FF-C8C7-415F-9BA4-8E64C342E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9ABDA913-71FD-4826-927C-C0E8D41E2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57A6A8BD-D397-4213-AD6B-E4D0B59953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5E30D5A7-42E8-4972-8739-C9268D6426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A92936C1-14EB-472B-842F-9921DC2E12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F64CD999-0C77-4E08-A169-75AF10E2A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65CCDBD0-7E08-4DA2-A8E7-C4B838EE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79216250-F15C-4EF0-BD96-02601887F7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7DE8C460-09C8-4887-9A44-A6E05CEA29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45BFC8C1-9B0D-40E6-A5A4-0EE6946FE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5A4DEAB9-2D45-40F7-A115-534D3AE130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044D516C-8603-4096-B89F-16E5D7D6C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71F0C0B6-D1FF-4842-9D71-F9F360D564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F7C16E21-459A-46FA-B927-B9A9A3533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9FC29217-CA19-4B46-86F5-1053515EB2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5875C3DE-314B-45BE-8C23-EA9D452FD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6F85B899-F3C4-4556-854B-78F90C57A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6FD381B4-0957-451B-98B0-5BA77C6E2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AD64D872-D788-4DA9-B4AE-2874D52F8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89F8248-B8BD-4622-BE3A-DEDCFEDE5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28ADBAB7-EC82-4518-85AE-65119D1A8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CE69525B-0F79-47DF-AF24-8527E1366D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B4877CF2-206E-4EB6-97BF-C9DA57033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B577180A-D57A-4020-8F6F-F5DEE8CDC1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E60A6B6D-736D-4AF8-BD15-81CD7410E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C1F97AB2-5AD8-4616-9F86-FE765143B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ACA444D5-80DD-4760-B4EE-6C23CA444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00515E3E-4E7F-4B1E-B9CF-E918852FD6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2038EA72-0798-4E79-B412-FA603E87F0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93E9084A-6F15-4DB1-AF7C-EE14898DF2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3D1A7182-8DB0-4A4A-A1EA-62B0955AF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E4A6A125-7133-4A58-91C2-E091460D8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BFF675B-560B-4AB6-9EF0-489C47D9F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616905A4-890A-41C7-85F7-3C064C8D3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354AD671-7BE2-460C-ADD8-00E4595D78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C9D949C4-C239-4981-B5FD-4022F4848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6" name="Picture 2" descr="Happy Male Nurse Cartoon Clipart Vector - FriendlyStock">
            <a:extLst>
              <a:ext uri="{FF2B5EF4-FFF2-40B4-BE49-F238E27FC236}">
                <a16:creationId xmlns:a16="http://schemas.microsoft.com/office/drawing/2014/main" id="{1CAAB4DE-5740-4D9C-91D2-3360BA247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7" t="1641" r="-38339" b="24198"/>
          <a:stretch/>
        </p:blipFill>
        <p:spPr bwMode="auto"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photos nursing | ... pretty nurse providing information, guidance. Cartoon  nurse. Hospital | Nurse cartoon, Nurse art, Indian nurse">
            <a:extLst>
              <a:ext uri="{FF2B5EF4-FFF2-40B4-BE49-F238E27FC236}">
                <a16:creationId xmlns:a16="http://schemas.microsoft.com/office/drawing/2014/main" id="{617F5941-0153-449A-8F8A-939824F06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r="-3" b="30880"/>
          <a:stretch/>
        </p:blipFill>
        <p:spPr bwMode="auto"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rtoon Fireman, PNG, 989x966px, Firefighter, Baseball Equipment, Cartoon,  Clip Art, Drawing Download Free">
            <a:extLst>
              <a:ext uri="{FF2B5EF4-FFF2-40B4-BE49-F238E27FC236}">
                <a16:creationId xmlns:a16="http://schemas.microsoft.com/office/drawing/2014/main" id="{21F29778-F0B0-4043-BDC7-C10B8C436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" r="2" b="2675"/>
          <a:stretch/>
        </p:blipFill>
        <p:spPr bwMode="auto">
          <a:xfrm>
            <a:off x="8186843" y="140992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rtoon Paramedic Images, Stock Photos &amp; Vectors | Shutterstock">
            <a:extLst>
              <a:ext uri="{FF2B5EF4-FFF2-40B4-BE49-F238E27FC236}">
                <a16:creationId xmlns:a16="http://schemas.microsoft.com/office/drawing/2014/main" id="{858D950E-52AC-4C5D-967F-9FFAC1FEB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 r="3" b="5925"/>
          <a:stretch/>
        </p:blipFill>
        <p:spPr bwMode="auto">
          <a:xfrm>
            <a:off x="8819946" y="3946153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1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7B18-3FF5-40F4-ADE5-4AE0E03C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9" y="14472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Calibri Light"/>
              </a:rPr>
              <a:t>Peer Counseling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9D56D-AD1B-4C5D-82A9-6A31FCB21AD9}"/>
              </a:ext>
            </a:extLst>
          </p:cNvPr>
          <p:cNvSpPr txBox="1"/>
          <p:nvPr/>
        </p:nvSpPr>
        <p:spPr>
          <a:xfrm>
            <a:off x="304967" y="1713340"/>
            <a:ext cx="986631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Do you enjoy supporting others?</a:t>
            </a:r>
          </a:p>
          <a:p>
            <a:pPr algn="ctr"/>
            <a:endParaRPr lang="en-US" sz="2400" dirty="0">
              <a:cs typeface="Calibri"/>
            </a:endParaRPr>
          </a:p>
          <a:p>
            <a:pPr algn="ctr"/>
            <a:r>
              <a:rPr lang="en-US" sz="2400" dirty="0">
                <a:cs typeface="Calibri"/>
              </a:rPr>
              <a:t>Would you be a positive mentor for new students? 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Have you thought about counseling, psychology, social work or other helping professions as a career?</a:t>
            </a:r>
            <a:endParaRPr lang="en-US" sz="2400" dirty="0">
              <a:cs typeface="Calibri"/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Are you interested in assisting with anti-bullying and suicide prevention?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cs typeface="Calibri"/>
              </a:rPr>
              <a:t>If so... think about being a peer counselor and get an application. </a:t>
            </a:r>
          </a:p>
        </p:txBody>
      </p:sp>
      <p:pic>
        <p:nvPicPr>
          <p:cNvPr id="5122" name="Picture 2" descr="Kids Talking | Illustration art kids, Kids talking, Clip art">
            <a:extLst>
              <a:ext uri="{FF2B5EF4-FFF2-40B4-BE49-F238E27FC236}">
                <a16:creationId xmlns:a16="http://schemas.microsoft.com/office/drawing/2014/main" id="{BFBD9042-8C70-405C-83C0-37B927FE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2" y="26221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0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ED213C8-F36B-4975-818D-D03C3BEBACC4}"/>
              </a:ext>
            </a:extLst>
          </p:cNvPr>
          <p:cNvSpPr txBox="1">
            <a:spLocks/>
          </p:cNvSpPr>
          <p:nvPr/>
        </p:nvSpPr>
        <p:spPr>
          <a:xfrm>
            <a:off x="1043220" y="1633482"/>
            <a:ext cx="3625323" cy="508337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22E04-6CDD-5599-D520-0B38017C45B9}"/>
              </a:ext>
            </a:extLst>
          </p:cNvPr>
          <p:cNvSpPr txBox="1"/>
          <p:nvPr/>
        </p:nvSpPr>
        <p:spPr>
          <a:xfrm>
            <a:off x="5758960" y="1136064"/>
            <a:ext cx="6263708" cy="4955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​</a:t>
            </a:r>
            <a:r>
              <a:rPr lang="en-US" sz="2000" i="1" u="sng" dirty="0">
                <a:solidFill>
                  <a:srgbClr val="FFFF00"/>
                </a:solidFill>
                <a:cs typeface="Calibri"/>
              </a:rPr>
              <a:t>Athletes (sign up for sports class):</a:t>
            </a:r>
          </a:p>
          <a:p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JV and Varsity Athletes: you will write weight training with the sport </a:t>
            </a:r>
          </a:p>
          <a:p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Ex. “Football Weights”, “Baseball Weights”, “Varsity Girls Weights”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See specific codes on course offering guide </a:t>
            </a:r>
          </a:p>
          <a:p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Write it down ONCE OR TWICE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algn="ctr"/>
            <a:r>
              <a:rPr lang="en-US" sz="2400" dirty="0">
                <a:cs typeface="Calibri"/>
              </a:rPr>
              <a:t>*** If you are NOT on a team you will put beginning weights down. 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124EF-1CE2-9334-E324-24C9570CE0F4}"/>
              </a:ext>
            </a:extLst>
          </p:cNvPr>
          <p:cNvSpPr txBox="1"/>
          <p:nvPr/>
        </p:nvSpPr>
        <p:spPr>
          <a:xfrm>
            <a:off x="270933" y="718397"/>
            <a:ext cx="5396089" cy="64325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Calibri"/>
              </a:rPr>
              <a:t>​</a:t>
            </a:r>
            <a:r>
              <a:rPr lang="en-US" sz="2000" i="1" u="sng" dirty="0">
                <a:solidFill>
                  <a:srgbClr val="FFFF00"/>
                </a:solidFill>
                <a:cs typeface="Calibri"/>
              </a:rPr>
              <a:t>Application/Try out Classes</a:t>
            </a:r>
            <a:r>
              <a:rPr lang="en-US" sz="2000" i="1" u="sng" dirty="0">
                <a:cs typeface="Calibri"/>
              </a:rPr>
              <a:t>: </a:t>
            </a:r>
          </a:p>
          <a:p>
            <a:pPr algn="ctr"/>
            <a:r>
              <a:rPr lang="en-US" sz="2000" i="1" u="sng" dirty="0">
                <a:solidFill>
                  <a:srgbClr val="FF0000"/>
                </a:solidFill>
                <a:cs typeface="Calibri"/>
              </a:rPr>
              <a:t>(</a:t>
            </a:r>
            <a:r>
              <a:rPr lang="en-US" sz="2000" b="1" i="1" u="sng" dirty="0">
                <a:solidFill>
                  <a:srgbClr val="FF0000"/>
                </a:solidFill>
                <a:cs typeface="Calibri"/>
              </a:rPr>
              <a:t>list as alternate) </a:t>
            </a:r>
          </a:p>
          <a:p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Student Council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Yearbook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Unified Sports/Arts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Peer Counseling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Performance 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Co-Enrollments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MET/ </a:t>
            </a:r>
            <a:r>
              <a:rPr lang="en-US" sz="2000" dirty="0" err="1">
                <a:cs typeface="Calibri"/>
              </a:rPr>
              <a:t>WestMec</a:t>
            </a:r>
            <a:r>
              <a:rPr lang="en-US" sz="2000" dirty="0">
                <a:cs typeface="Calibri"/>
              </a:rPr>
              <a:t> (unless currently in )</a:t>
            </a:r>
          </a:p>
          <a:p>
            <a:endParaRPr lang="en-US" sz="2000" dirty="0">
              <a:cs typeface="Calibri"/>
            </a:endParaRPr>
          </a:p>
          <a:p>
            <a:endParaRPr lang="en-US" sz="1100" dirty="0">
              <a:cs typeface="Calibri"/>
            </a:endParaRPr>
          </a:p>
          <a:p>
            <a:r>
              <a:rPr lang="en-US" sz="2000" i="1" u="sng" dirty="0">
                <a:solidFill>
                  <a:srgbClr val="FFFF00"/>
                </a:solidFill>
                <a:cs typeface="Calibri"/>
              </a:rPr>
              <a:t>How to Co-Enroll at another School</a:t>
            </a:r>
            <a:r>
              <a:rPr lang="en-US" sz="2000" dirty="0">
                <a:solidFill>
                  <a:srgbClr val="FFFF00"/>
                </a:solidFill>
                <a:cs typeface="Calibri"/>
              </a:rPr>
              <a:t>: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Fill out the form and you will be added to a list for the district.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Many programs are full.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You will be notified in May if you got in. </a:t>
            </a:r>
          </a:p>
          <a:p>
            <a:endParaRPr lang="en-US" sz="2400" dirty="0">
              <a:cs typeface="Calibri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List as an alternate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9715A-6C4D-AAFF-5F56-0636AF0D6DD3}"/>
              </a:ext>
            </a:extLst>
          </p:cNvPr>
          <p:cNvSpPr txBox="1"/>
          <p:nvPr/>
        </p:nvSpPr>
        <p:spPr>
          <a:xfrm>
            <a:off x="270933" y="133622"/>
            <a:ext cx="112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Additional Schedule Information</a:t>
            </a:r>
          </a:p>
        </p:txBody>
      </p:sp>
    </p:spTree>
    <p:extLst>
      <p:ext uri="{BB962C8B-B14F-4D97-AF65-F5344CB8AC3E}">
        <p14:creationId xmlns:p14="http://schemas.microsoft.com/office/powerpoint/2010/main" val="98323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9DBE0-42D9-2582-2A6A-D8260C9C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2263443"/>
            <a:ext cx="11237976" cy="2401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C2B84-2B1C-858F-2A7A-00B49E4E08AE}"/>
              </a:ext>
            </a:extLst>
          </p:cNvPr>
          <p:cNvSpPr txBox="1"/>
          <p:nvPr/>
        </p:nvSpPr>
        <p:spPr>
          <a:xfrm>
            <a:off x="2178756" y="767644"/>
            <a:ext cx="7958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MET Academy</a:t>
            </a:r>
          </a:p>
          <a:p>
            <a:pPr algn="ctr"/>
            <a:r>
              <a:rPr lang="en-US" sz="4400" dirty="0"/>
              <a:t>Peoria High School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0326D6A-884E-DADF-AC89-17D9615125FD}"/>
              </a:ext>
            </a:extLst>
          </p:cNvPr>
          <p:cNvSpPr/>
          <p:nvPr/>
        </p:nvSpPr>
        <p:spPr>
          <a:xfrm>
            <a:off x="3262489" y="4666961"/>
            <a:ext cx="869244" cy="125871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A41F4CB-BFAE-1370-F9E0-F8A06650D66C}"/>
              </a:ext>
            </a:extLst>
          </p:cNvPr>
          <p:cNvSpPr/>
          <p:nvPr/>
        </p:nvSpPr>
        <p:spPr>
          <a:xfrm>
            <a:off x="5659790" y="4666961"/>
            <a:ext cx="869244" cy="125871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A4ED2-546F-EB07-6150-4327B269571F}"/>
              </a:ext>
            </a:extLst>
          </p:cNvPr>
          <p:cNvSpPr txBox="1"/>
          <p:nvPr/>
        </p:nvSpPr>
        <p:spPr>
          <a:xfrm>
            <a:off x="3375378" y="5951685"/>
            <a:ext cx="3070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One Year Programs </a:t>
            </a:r>
          </a:p>
        </p:txBody>
      </p:sp>
    </p:spTree>
    <p:extLst>
      <p:ext uri="{BB962C8B-B14F-4D97-AF65-F5344CB8AC3E}">
        <p14:creationId xmlns:p14="http://schemas.microsoft.com/office/powerpoint/2010/main" val="322402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">
            <a:extLst>
              <a:ext uri="{FF2B5EF4-FFF2-40B4-BE49-F238E27FC236}">
                <a16:creationId xmlns:a16="http://schemas.microsoft.com/office/drawing/2014/main" id="{B66B4CAA-B604-4094-B81E-06BD5191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74" y="211259"/>
            <a:ext cx="5228826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14BF8-DEA1-44BE-AD93-D34A97B7165E}"/>
              </a:ext>
            </a:extLst>
          </p:cNvPr>
          <p:cNvSpPr txBox="1"/>
          <p:nvPr/>
        </p:nvSpPr>
        <p:spPr>
          <a:xfrm>
            <a:off x="345952" y="550847"/>
            <a:ext cx="57500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2024-25 one-year PROGRAMS  </a:t>
            </a:r>
            <a:r>
              <a:rPr lang="en-US" sz="1000" dirty="0"/>
              <a:t>* subject to change </a:t>
            </a:r>
            <a:r>
              <a:rPr lang="en-US" sz="1000" dirty="0">
                <a:cs typeface="Calibri"/>
              </a:rPr>
              <a:t>​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ED213C8-F36B-4975-818D-D03C3BEBACC4}"/>
              </a:ext>
            </a:extLst>
          </p:cNvPr>
          <p:cNvSpPr txBox="1">
            <a:spLocks/>
          </p:cNvSpPr>
          <p:nvPr/>
        </p:nvSpPr>
        <p:spPr>
          <a:xfrm>
            <a:off x="345952" y="1074067"/>
            <a:ext cx="4322591" cy="5642786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1700" dirty="0">
                <a:cs typeface="Calibri"/>
              </a:rPr>
              <a:t>Aesthetics</a:t>
            </a:r>
          </a:p>
          <a:p>
            <a:pPr>
              <a:buClr>
                <a:srgbClr val="FFFFFF"/>
              </a:buClr>
            </a:pPr>
            <a:r>
              <a:rPr lang="en-US" sz="1700" dirty="0">
                <a:cs typeface="Calibri"/>
              </a:rPr>
              <a:t>Air Conditioning</a:t>
            </a:r>
          </a:p>
          <a:p>
            <a:r>
              <a:rPr lang="en-US" sz="1700" dirty="0">
                <a:cs typeface="Calibri"/>
              </a:rPr>
              <a:t>Electrical Trades</a:t>
            </a:r>
          </a:p>
          <a:p>
            <a:r>
              <a:rPr lang="en-US" sz="1700" dirty="0">
                <a:cs typeface="Calibri"/>
              </a:rPr>
              <a:t>General Construction</a:t>
            </a:r>
          </a:p>
          <a:p>
            <a:r>
              <a:rPr lang="en-US" sz="1700" dirty="0">
                <a:cs typeface="Calibri"/>
              </a:rPr>
              <a:t>Medical Assisting</a:t>
            </a:r>
          </a:p>
          <a:p>
            <a:pPr>
              <a:buClr>
                <a:srgbClr val="FFFFFF"/>
              </a:buClr>
            </a:pPr>
            <a:r>
              <a:rPr lang="en-US" sz="1700" dirty="0">
                <a:cs typeface="Calibri"/>
              </a:rPr>
              <a:t>Nursing Services</a:t>
            </a:r>
          </a:p>
          <a:p>
            <a:r>
              <a:rPr lang="en-US" sz="1700" dirty="0">
                <a:cs typeface="Calibri"/>
              </a:rPr>
              <a:t>Pharmacy Technician</a:t>
            </a:r>
          </a:p>
          <a:p>
            <a:r>
              <a:rPr lang="en-US" sz="1700" dirty="0">
                <a:cs typeface="Calibri"/>
              </a:rPr>
              <a:t>Veterinary Sciences</a:t>
            </a:r>
          </a:p>
          <a:p>
            <a:r>
              <a:rPr lang="en-US" sz="1700" dirty="0">
                <a:cs typeface="Calibri"/>
              </a:rPr>
              <a:t>Environmental Sustainability</a:t>
            </a:r>
          </a:p>
          <a:p>
            <a:r>
              <a:rPr lang="en-US" sz="1700" dirty="0">
                <a:cs typeface="Calibri"/>
              </a:rPr>
              <a:t>Physical Therapy</a:t>
            </a:r>
          </a:p>
          <a:p>
            <a:r>
              <a:rPr lang="en-US" sz="1700" dirty="0">
                <a:cs typeface="Calibri"/>
              </a:rPr>
              <a:t>Culinary Principles</a:t>
            </a:r>
          </a:p>
          <a:p>
            <a:r>
              <a:rPr lang="en-US" sz="1700" dirty="0">
                <a:cs typeface="Calibri"/>
              </a:rPr>
              <a:t>EMT</a:t>
            </a:r>
          </a:p>
          <a:p>
            <a:r>
              <a:rPr lang="en-US" sz="1700" dirty="0">
                <a:cs typeface="Calibri"/>
              </a:rPr>
              <a:t>Fire Science </a:t>
            </a:r>
          </a:p>
          <a:p>
            <a:r>
              <a:rPr lang="en-US" sz="1700" dirty="0">
                <a:cs typeface="Calibri"/>
              </a:rPr>
              <a:t>Drone</a:t>
            </a:r>
          </a:p>
          <a:p>
            <a:r>
              <a:rPr lang="en-US" sz="1700" dirty="0">
                <a:cs typeface="Calibri"/>
              </a:rPr>
              <a:t>Masonry</a:t>
            </a:r>
          </a:p>
          <a:p>
            <a:endParaRPr lang="en-US" sz="16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15E07-4C14-4D6E-BF6F-D82EC7D0D64E}"/>
              </a:ext>
            </a:extLst>
          </p:cNvPr>
          <p:cNvSpPr txBox="1"/>
          <p:nvPr/>
        </p:nvSpPr>
        <p:spPr>
          <a:xfrm>
            <a:off x="3973690" y="1760566"/>
            <a:ext cx="38683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cap="all" dirty="0">
                <a:latin typeface="Calibri Light"/>
              </a:rPr>
              <a:t>HOW TO APPLY…</a:t>
            </a:r>
            <a:endParaRPr lang="en-US" sz="32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0D295-67D7-4748-B5B1-5EAB8B107B9F}"/>
              </a:ext>
            </a:extLst>
          </p:cNvPr>
          <p:cNvSpPr txBox="1"/>
          <p:nvPr/>
        </p:nvSpPr>
        <p:spPr>
          <a:xfrm>
            <a:off x="4097867" y="2345341"/>
            <a:ext cx="778728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C573D2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https://west-mec.edu/</a:t>
            </a:r>
            <a:r>
              <a:rPr lang="en-US" sz="3600" dirty="0"/>
              <a:t> 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Applications open in the fall (usually October) and the deadline is the day before Winter Break.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Open Houses!!!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421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-40341"/>
            <a:ext cx="10131425" cy="1299385"/>
          </a:xfrm>
        </p:spPr>
        <p:txBody>
          <a:bodyPr>
            <a:normAutofit/>
          </a:bodyPr>
          <a:lstStyle/>
          <a:p>
            <a:r>
              <a:rPr lang="en-US" sz="4000" dirty="0"/>
              <a:t>Electives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6020" y="1043891"/>
            <a:ext cx="5868430" cy="5867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sz="3300" dirty="0"/>
              <a:t>You will be registering for a minimum of </a:t>
            </a:r>
            <a:r>
              <a:rPr lang="en-US" sz="3300" dirty="0">
                <a:solidFill>
                  <a:schemeClr val="bg1"/>
                </a:solidFill>
                <a:highlight>
                  <a:srgbClr val="FFFF00"/>
                </a:highlight>
              </a:rPr>
              <a:t>6 classes.</a:t>
            </a:r>
            <a:r>
              <a:rPr lang="en-US" sz="3300" dirty="0"/>
              <a:t>   </a:t>
            </a:r>
            <a:endParaRPr lang="en-US" sz="3300" dirty="0">
              <a:cs typeface="Calibri"/>
            </a:endParaRPr>
          </a:p>
          <a:p>
            <a:r>
              <a:rPr lang="en-US" sz="3300" dirty="0">
                <a:cs typeface="Calibri"/>
              </a:rPr>
              <a:t>You will add 3 alternates</a:t>
            </a:r>
          </a:p>
          <a:p>
            <a:pPr>
              <a:buClr>
                <a:srgbClr val="FFFFFF"/>
              </a:buClr>
            </a:pPr>
            <a:r>
              <a:rPr lang="en-US" sz="3300" dirty="0">
                <a:solidFill>
                  <a:srgbClr val="FFFFFF"/>
                </a:solidFill>
                <a:cs typeface="Calibri"/>
              </a:rPr>
              <a:t>If you have earned release time- use line </a:t>
            </a:r>
            <a:r>
              <a:rPr lang="en-US" sz="3300" b="1" dirty="0">
                <a:solidFill>
                  <a:srgbClr val="FFFF00"/>
                </a:solidFill>
                <a:cs typeface="Calibri"/>
              </a:rPr>
              <a:t>7 &amp; 8-  </a:t>
            </a:r>
            <a:r>
              <a:rPr lang="en-US" sz="3300" dirty="0">
                <a:solidFill>
                  <a:srgbClr val="FFFFFF"/>
                </a:solidFill>
                <a:cs typeface="Calibri"/>
              </a:rPr>
              <a:t>Must have </a:t>
            </a:r>
            <a:r>
              <a:rPr lang="en-US" sz="3300" b="1" dirty="0">
                <a:solidFill>
                  <a:srgbClr val="FFFFFF"/>
                </a:solidFill>
                <a:cs typeface="Calibri"/>
              </a:rPr>
              <a:t>parent signature </a:t>
            </a:r>
            <a:r>
              <a:rPr lang="en-US" sz="3300" dirty="0">
                <a:solidFill>
                  <a:srgbClr val="FFFFFF"/>
                </a:solidFill>
                <a:cs typeface="Calibri"/>
              </a:rPr>
              <a:t>for this!!! </a:t>
            </a:r>
          </a:p>
          <a:p>
            <a:r>
              <a:rPr lang="en-US" sz="3300" b="1" u="sng" dirty="0">
                <a:solidFill>
                  <a:srgbClr val="FF0000"/>
                </a:solidFill>
                <a:cs typeface="Calibri"/>
              </a:rPr>
              <a:t>Fill in every line- no exceptions</a:t>
            </a:r>
          </a:p>
          <a:p>
            <a:pPr>
              <a:buClr>
                <a:srgbClr val="FFFFFF"/>
              </a:buClr>
            </a:pPr>
            <a:r>
              <a:rPr lang="en-US" sz="3300" b="1" u="sng" dirty="0">
                <a:cs typeface="Calibri"/>
              </a:rPr>
              <a:t>Be sure to Sign the back 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3300" b="1" u="sng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96A398B9-AF34-E949-397B-9D0964B36E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6261" y="1340521"/>
            <a:ext cx="6207448" cy="4082380"/>
          </a:xfrm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94CCC7E7-E330-2852-30A2-4EE82CFB5F0E}"/>
              </a:ext>
            </a:extLst>
          </p:cNvPr>
          <p:cNvSpPr/>
          <p:nvPr/>
        </p:nvSpPr>
        <p:spPr>
          <a:xfrm>
            <a:off x="7512881" y="5170311"/>
            <a:ext cx="1411111" cy="1463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D7757A0-1447-1B6E-A126-F24DEFC489FB}"/>
              </a:ext>
            </a:extLst>
          </p:cNvPr>
          <p:cNvSpPr/>
          <p:nvPr/>
        </p:nvSpPr>
        <p:spPr>
          <a:xfrm>
            <a:off x="10030685" y="1892793"/>
            <a:ext cx="1666914" cy="620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126699F-1387-21E8-DD13-7CBD3981F631}"/>
              </a:ext>
            </a:extLst>
          </p:cNvPr>
          <p:cNvSpPr/>
          <p:nvPr/>
        </p:nvSpPr>
        <p:spPr>
          <a:xfrm>
            <a:off x="10049096" y="4578305"/>
            <a:ext cx="1666914" cy="6961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37F15B4-05D6-7E0E-B4CA-86E8F3F68F7B}"/>
              </a:ext>
            </a:extLst>
          </p:cNvPr>
          <p:cNvSpPr/>
          <p:nvPr/>
        </p:nvSpPr>
        <p:spPr>
          <a:xfrm>
            <a:off x="9972670" y="3704645"/>
            <a:ext cx="1666914" cy="814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CD2A43C-0F1D-B82E-FF2A-34FA829F0267}"/>
              </a:ext>
            </a:extLst>
          </p:cNvPr>
          <p:cNvSpPr/>
          <p:nvPr/>
        </p:nvSpPr>
        <p:spPr>
          <a:xfrm>
            <a:off x="9929108" y="2533080"/>
            <a:ext cx="1730566" cy="620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42B5B-33CC-7F7C-ECBB-DF95277D7519}"/>
              </a:ext>
            </a:extLst>
          </p:cNvPr>
          <p:cNvSpPr txBox="1"/>
          <p:nvPr/>
        </p:nvSpPr>
        <p:spPr>
          <a:xfrm>
            <a:off x="7763514" y="5636453"/>
            <a:ext cx="90984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Application and Try Out Classes Go Here ALTERNATE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CCF88-566C-93C0-BB78-BA1A17A655E8}"/>
              </a:ext>
            </a:extLst>
          </p:cNvPr>
          <p:cNvSpPr txBox="1"/>
          <p:nvPr/>
        </p:nvSpPr>
        <p:spPr>
          <a:xfrm>
            <a:off x="10299067" y="4767581"/>
            <a:ext cx="1666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Don’t leave blank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3F957-00B9-7E82-8303-EADF96BFDE12}"/>
              </a:ext>
            </a:extLst>
          </p:cNvPr>
          <p:cNvSpPr txBox="1"/>
          <p:nvPr/>
        </p:nvSpPr>
        <p:spPr>
          <a:xfrm>
            <a:off x="10172028" y="1993440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 one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F372E3-465D-1357-3F5F-F0917BB80FF3}"/>
              </a:ext>
            </a:extLst>
          </p:cNvPr>
          <p:cNvSpPr txBox="1"/>
          <p:nvPr/>
        </p:nvSpPr>
        <p:spPr>
          <a:xfrm>
            <a:off x="10063533" y="2649623"/>
            <a:ext cx="184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Math or Elective 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FB58633D-7167-4D5C-2929-5E7650FFC06C}"/>
              </a:ext>
            </a:extLst>
          </p:cNvPr>
          <p:cNvSpPr/>
          <p:nvPr/>
        </p:nvSpPr>
        <p:spPr>
          <a:xfrm>
            <a:off x="9972670" y="3033074"/>
            <a:ext cx="1730566" cy="620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C2938-3A4B-C5F6-ED9F-2BDA53767040}"/>
              </a:ext>
            </a:extLst>
          </p:cNvPr>
          <p:cNvSpPr txBox="1"/>
          <p:nvPr/>
        </p:nvSpPr>
        <p:spPr>
          <a:xfrm>
            <a:off x="9982318" y="3172875"/>
            <a:ext cx="2115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Science or Elective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E013C-8A42-779E-05EC-7EE14A1402B3}"/>
              </a:ext>
            </a:extLst>
          </p:cNvPr>
          <p:cNvSpPr txBox="1"/>
          <p:nvPr/>
        </p:nvSpPr>
        <p:spPr>
          <a:xfrm>
            <a:off x="10014329" y="3898208"/>
            <a:ext cx="173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Release time list hour/ line 7 and 8 </a:t>
            </a:r>
          </a:p>
        </p:txBody>
      </p:sp>
    </p:spTree>
    <p:extLst>
      <p:ext uri="{BB962C8B-B14F-4D97-AF65-F5344CB8AC3E}">
        <p14:creationId xmlns:p14="http://schemas.microsoft.com/office/powerpoint/2010/main" val="424491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1FB9-3BFE-9417-3C95-B97119DE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5778"/>
            <a:ext cx="10131425" cy="1456267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Introductions…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197D876-F109-CF14-D204-B79C8DD183B7}"/>
              </a:ext>
            </a:extLst>
          </p:cNvPr>
          <p:cNvSpPr txBox="1">
            <a:spLocks noChangeArrowheads="1"/>
          </p:cNvSpPr>
          <p:nvPr/>
        </p:nvSpPr>
        <p:spPr>
          <a:xfrm>
            <a:off x="5588001" y="1947333"/>
            <a:ext cx="6096000" cy="4301067"/>
          </a:xfrm>
          <a:prstGeom prst="rect">
            <a:avLst/>
          </a:prstGeom>
          <a:ln w="63500" cmpd="tri">
            <a:solidFill>
              <a:srgbClr val="000000"/>
            </a:solidFill>
          </a:ln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200" u="sng" dirty="0"/>
          </a:p>
          <a:p>
            <a:pPr>
              <a:buFontTx/>
              <a:buNone/>
            </a:pPr>
            <a:r>
              <a:rPr lang="en-US" sz="3200" u="sng" dirty="0"/>
              <a:t>Secretary:</a:t>
            </a:r>
            <a:r>
              <a:rPr lang="en-US" sz="3200" i="1" dirty="0"/>
              <a:t>  </a:t>
            </a:r>
            <a:r>
              <a:rPr lang="en-US" sz="3200" i="1" dirty="0">
                <a:latin typeface="Garamond" pitchFamily="18" charset="0"/>
              </a:rPr>
              <a:t>Mrs. Smith</a:t>
            </a:r>
            <a:endParaRPr lang="en-US" sz="1100" i="1" dirty="0">
              <a:latin typeface="Garamond" pitchFamily="18" charset="0"/>
            </a:endParaRPr>
          </a:p>
          <a:p>
            <a:pPr>
              <a:buFontTx/>
              <a:buNone/>
            </a:pPr>
            <a:endParaRPr lang="en-US" sz="3200" i="1" dirty="0">
              <a:latin typeface="Garamond" pitchFamily="18" charset="0"/>
            </a:endParaRPr>
          </a:p>
          <a:p>
            <a:pPr>
              <a:buFontTx/>
              <a:buNone/>
            </a:pPr>
            <a:r>
              <a:rPr lang="en-US" sz="3200" u="sng" dirty="0"/>
              <a:t>Career Center:</a:t>
            </a:r>
            <a:r>
              <a:rPr lang="en-US" sz="3200" dirty="0"/>
              <a:t>  </a:t>
            </a:r>
            <a:r>
              <a:rPr lang="en-US" sz="3200" i="1" dirty="0">
                <a:latin typeface="Garamond" pitchFamily="18" charset="0"/>
              </a:rPr>
              <a:t>Ms. Baker</a:t>
            </a:r>
          </a:p>
          <a:p>
            <a:pPr>
              <a:buFontTx/>
              <a:buNone/>
            </a:pPr>
            <a:endParaRPr lang="en-US" sz="3200" i="1" dirty="0">
              <a:latin typeface="Garamond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3200" u="sng" dirty="0"/>
              <a:t>Records Office:</a:t>
            </a:r>
            <a:r>
              <a:rPr lang="en-US" sz="3200" dirty="0"/>
              <a:t>  </a:t>
            </a:r>
            <a:r>
              <a:rPr lang="en-US" sz="3200" i="1" dirty="0">
                <a:latin typeface="Garamond"/>
              </a:rPr>
              <a:t>Mrs. Olson</a:t>
            </a:r>
            <a:endParaRPr lang="en-US" sz="3200" i="1" dirty="0">
              <a:latin typeface="Garamond" pitchFamily="18" charset="0"/>
            </a:endParaRPr>
          </a:p>
          <a:p>
            <a:pPr marL="0" indent="0">
              <a:buFont typeface="Arial"/>
              <a:buNone/>
            </a:pPr>
            <a:endParaRPr lang="en-US" sz="3200" i="1" dirty="0">
              <a:latin typeface="Garamond" pitchFamily="18" charset="0"/>
            </a:endParaRPr>
          </a:p>
          <a:p>
            <a:pPr marL="0" indent="0">
              <a:buFont typeface="Arial"/>
              <a:buNone/>
            </a:pPr>
            <a:endParaRPr lang="en-US" sz="3200" i="1" dirty="0">
              <a:latin typeface="Garamond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79735B3-0A99-E394-3446-25EF3E12C62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5026" y="1947333"/>
            <a:ext cx="3886200" cy="4301066"/>
          </a:xfrm>
          <a:noFill/>
          <a:ln w="63500" cmpd="thickThin">
            <a:solidFill>
              <a:srgbClr val="000000"/>
            </a:solidFill>
          </a:ln>
        </p:spPr>
        <p:txBody>
          <a:bodyPr lIns="92075" tIns="46038" rIns="92075" bIns="46038"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endParaRPr lang="en-US" sz="1900" u="sng" dirty="0"/>
          </a:p>
          <a:p>
            <a:pPr eaLnBrk="1" hangingPunct="1">
              <a:buFontTx/>
              <a:buNone/>
            </a:pPr>
            <a:r>
              <a:rPr lang="en-US" sz="6500" u="sng" dirty="0"/>
              <a:t>Counselors:</a:t>
            </a:r>
          </a:p>
          <a:p>
            <a:pPr algn="ctr" eaLnBrk="1" hangingPunct="1">
              <a:buFontTx/>
              <a:buNone/>
            </a:pPr>
            <a:endParaRPr lang="en-US" sz="2900" dirty="0"/>
          </a:p>
          <a:p>
            <a:pPr eaLnBrk="1" hangingPunct="1"/>
            <a:r>
              <a:rPr lang="en-US" sz="6700" i="1" dirty="0">
                <a:latin typeface="Garamond"/>
              </a:rPr>
              <a:t>Mrs. Cetta</a:t>
            </a:r>
            <a:endParaRPr lang="en-US" sz="6700" i="1" dirty="0">
              <a:latin typeface="Garamond" pitchFamily="18" charset="0"/>
            </a:endParaRPr>
          </a:p>
          <a:p>
            <a:pPr eaLnBrk="1" hangingPunct="1"/>
            <a:r>
              <a:rPr lang="en-US" sz="6700" i="1" dirty="0">
                <a:latin typeface="Garamond" pitchFamily="18" charset="0"/>
              </a:rPr>
              <a:t>Mrs. Jans</a:t>
            </a:r>
          </a:p>
          <a:p>
            <a:pPr eaLnBrk="1" hangingPunct="1"/>
            <a:r>
              <a:rPr lang="en-US" sz="6700" i="1" dirty="0">
                <a:latin typeface="Garamond"/>
              </a:rPr>
              <a:t>Mrs. Fuhrmann</a:t>
            </a:r>
            <a:endParaRPr lang="en-US" sz="6700" i="1" dirty="0">
              <a:highlight>
                <a:srgbClr val="FFFF00"/>
              </a:highlight>
              <a:latin typeface="Garamond"/>
            </a:endParaRPr>
          </a:p>
          <a:p>
            <a:pPr eaLnBrk="1" hangingPunct="1"/>
            <a:r>
              <a:rPr lang="en-US" sz="6700" i="1" dirty="0">
                <a:latin typeface="Garamond" pitchFamily="18" charset="0"/>
              </a:rPr>
              <a:t>Mrs. Rizer</a:t>
            </a:r>
          </a:p>
          <a:p>
            <a:pPr eaLnBrk="1" hangingPunct="1"/>
            <a:r>
              <a:rPr lang="en-US" sz="6700" i="1" dirty="0">
                <a:latin typeface="Garamond" pitchFamily="18" charset="0"/>
              </a:rPr>
              <a:t>Ms. Ryan</a:t>
            </a:r>
            <a:endParaRPr lang="en-US" sz="6700" i="1" dirty="0">
              <a:latin typeface="Garamond"/>
            </a:endParaRP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FA9B7C10-D548-0792-1684-FA9B13F237DD}"/>
              </a:ext>
            </a:extLst>
          </p:cNvPr>
          <p:cNvSpPr/>
          <p:nvPr/>
        </p:nvSpPr>
        <p:spPr>
          <a:xfrm>
            <a:off x="10205156" y="4555065"/>
            <a:ext cx="1746753" cy="9263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8B3D3-ADFA-5DB2-4DBF-48A0AFFF3CBD}"/>
              </a:ext>
            </a:extLst>
          </p:cNvPr>
          <p:cNvSpPr txBox="1"/>
          <p:nvPr/>
        </p:nvSpPr>
        <p:spPr>
          <a:xfrm>
            <a:off x="10480722" y="4833561"/>
            <a:ext cx="147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Transcripts </a:t>
            </a:r>
          </a:p>
        </p:txBody>
      </p:sp>
    </p:spTree>
    <p:extLst>
      <p:ext uri="{BB962C8B-B14F-4D97-AF65-F5344CB8AC3E}">
        <p14:creationId xmlns:p14="http://schemas.microsoft.com/office/powerpoint/2010/main" val="2135011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650-6487-478B-A525-220AAAD7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3" y="330843"/>
            <a:ext cx="8319910" cy="145626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Recap on your </a:t>
            </a:r>
            <a:r>
              <a:rPr lang="en-US" dirty="0" err="1">
                <a:cs typeface="Calibri Light"/>
              </a:rPr>
              <a:t>ecap</a:t>
            </a:r>
            <a:r>
              <a:rPr lang="en-US" dirty="0">
                <a:cs typeface="Calibri Light"/>
              </a:rPr>
              <a:t>/Registration.....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7C8E-71B7-4F00-B3A0-DFBA9BCA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83" y="1716244"/>
            <a:ext cx="8168831" cy="439762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Calibri"/>
              </a:rPr>
              <a:t>All ECAPS must be complete and signed by a parent.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Calibri"/>
              </a:rPr>
              <a:t>Meet SMHS graduation requirements!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Calibri"/>
              </a:rPr>
              <a:t>Check college requirements, if attending. 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800" b="1" u="sng" dirty="0">
                <a:solidFill>
                  <a:srgbClr val="FFFF00"/>
                </a:solidFill>
                <a:cs typeface="Calibri"/>
              </a:rPr>
              <a:t>Finish your Registration/ECAP by Monday, September 25</a:t>
            </a:r>
            <a:r>
              <a:rPr lang="en-US" sz="2800" b="1" u="sng" baseline="30000" dirty="0">
                <a:solidFill>
                  <a:srgbClr val="FFFF00"/>
                </a:solidFill>
                <a:cs typeface="Calibri"/>
              </a:rPr>
              <a:t>th</a:t>
            </a:r>
            <a:r>
              <a:rPr lang="en-US" sz="2800" b="1" u="sng" dirty="0">
                <a:solidFill>
                  <a:srgbClr val="FFFF00"/>
                </a:solidFill>
                <a:cs typeface="Calibri"/>
              </a:rPr>
              <a:t> 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en-US" sz="2800" b="1" u="sng" dirty="0">
              <a:solidFill>
                <a:srgbClr val="FFFF00"/>
              </a:solidFill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800" dirty="0">
                <a:cs typeface="Calibri"/>
              </a:rPr>
              <a:t>Reminder:   Make wise selections, as there will be NO elective changes made after February 14th.  </a:t>
            </a:r>
          </a:p>
        </p:txBody>
      </p:sp>
      <p:pic>
        <p:nvPicPr>
          <p:cNvPr id="7170" name="Picture 2" descr="Cartoon Light Bulb Stock Illustration - Download Image Now - iStock">
            <a:extLst>
              <a:ext uri="{FF2B5EF4-FFF2-40B4-BE49-F238E27FC236}">
                <a16:creationId xmlns:a16="http://schemas.microsoft.com/office/drawing/2014/main" id="{D0FF9F67-D264-4A9B-9D1E-311D3BCB6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-2" b="960"/>
          <a:stretch/>
        </p:blipFill>
        <p:spPr bwMode="auto">
          <a:xfrm>
            <a:off x="9310543" y="330843"/>
            <a:ext cx="1980749" cy="275959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5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5FA-DAE2-45DE-24FD-ABB63A6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13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Meet with Counselors… bring completed ECAP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B7BCF0-818B-15C8-D53A-B3FBADB26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11000670" cy="31877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Monday, September 25th </a:t>
            </a:r>
          </a:p>
          <a:p>
            <a:pPr lvl="1"/>
            <a:r>
              <a:rPr lang="en-US" sz="3800" dirty="0"/>
              <a:t>All </a:t>
            </a:r>
            <a:r>
              <a:rPr lang="en-US" sz="3800" dirty="0">
                <a:solidFill>
                  <a:srgbClr val="FFFF00"/>
                </a:solidFill>
              </a:rPr>
              <a:t>English </a:t>
            </a:r>
            <a:r>
              <a:rPr lang="en-US" sz="3800" dirty="0"/>
              <a:t>classes </a:t>
            </a:r>
          </a:p>
          <a:p>
            <a:pPr lvl="1"/>
            <a:r>
              <a:rPr lang="en-US" sz="3800" dirty="0"/>
              <a:t>Student w/ passes from other classes 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3800" dirty="0"/>
              <a:t>Tuesday, September 26</a:t>
            </a:r>
            <a:r>
              <a:rPr lang="en-US" sz="3800" baseline="30000" dirty="0"/>
              <a:t>th</a:t>
            </a:r>
            <a:r>
              <a:rPr lang="en-US" sz="3800" dirty="0"/>
              <a:t> </a:t>
            </a:r>
          </a:p>
          <a:p>
            <a:pPr lvl="1"/>
            <a:r>
              <a:rPr lang="en-US" sz="3800" dirty="0"/>
              <a:t>All </a:t>
            </a:r>
            <a:r>
              <a:rPr lang="en-US" sz="3800" dirty="0">
                <a:solidFill>
                  <a:srgbClr val="FFFF00"/>
                </a:solidFill>
              </a:rPr>
              <a:t>History </a:t>
            </a:r>
            <a:r>
              <a:rPr lang="en-US" sz="3800" dirty="0"/>
              <a:t>classes</a:t>
            </a:r>
          </a:p>
          <a:p>
            <a:endParaRPr lang="en-US" sz="1000" dirty="0"/>
          </a:p>
          <a:p>
            <a:endParaRPr lang="en-US" sz="900" dirty="0"/>
          </a:p>
          <a:p>
            <a:endParaRPr lang="en-US" sz="3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3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1FB9-3BFE-9417-3C95-B97119DE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5779"/>
            <a:ext cx="10131425" cy="1275644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to Get help…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79735B3-0A99-E394-3446-25EF3E12C62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1" y="1761067"/>
            <a:ext cx="10487730" cy="5096933"/>
          </a:xfrm>
          <a:noFill/>
          <a:ln w="63500" cmpd="thickThin">
            <a:solidFill>
              <a:srgbClr val="000000"/>
            </a:solidFill>
          </a:ln>
        </p:spPr>
        <p:txBody>
          <a:bodyPr lIns="92075" tIns="46038" rIns="92075" bIns="46038"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3900" b="1" u="sng" dirty="0"/>
              <a:t>Counselors:</a:t>
            </a:r>
          </a:p>
          <a:p>
            <a:pPr marL="0" indent="0" eaLnBrk="1" hangingPunct="1">
              <a:buNone/>
            </a:pPr>
            <a:endParaRPr lang="en-US" sz="28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Academic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College/Career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Social/Emotional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Make an appointment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Send an Email</a:t>
            </a:r>
            <a:endParaRPr lang="en-US" sz="22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eaLnBrk="1" hangingPunct="1"/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45EEE5-AA05-44FE-1C00-E9CA1F12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2291644"/>
            <a:ext cx="3431823" cy="409786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6A49F5E-9201-0E64-815E-223E76353053}"/>
              </a:ext>
            </a:extLst>
          </p:cNvPr>
          <p:cNvSpPr/>
          <p:nvPr/>
        </p:nvSpPr>
        <p:spPr>
          <a:xfrm>
            <a:off x="4628444" y="4797778"/>
            <a:ext cx="1095024" cy="5192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B1C3-98BF-4DEC-AC70-9F4C1304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46" y="100562"/>
            <a:ext cx="10796464" cy="110010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to Get Help/Information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30BAB-8A8C-469B-A12A-109C41FC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930775"/>
            <a:ext cx="5593643" cy="5826663"/>
          </a:xfrm>
          <a:custGeom>
            <a:avLst/>
            <a:gdLst>
              <a:gd name="connsiteX0" fmla="*/ 0 w 5593643"/>
              <a:gd name="connsiteY0" fmla="*/ 0 h 5826663"/>
              <a:gd name="connsiteX1" fmla="*/ 5593643 w 5593643"/>
              <a:gd name="connsiteY1" fmla="*/ 0 h 5826663"/>
              <a:gd name="connsiteX2" fmla="*/ 5593643 w 5593643"/>
              <a:gd name="connsiteY2" fmla="*/ 5826663 h 5826663"/>
              <a:gd name="connsiteX3" fmla="*/ 0 w 5593643"/>
              <a:gd name="connsiteY3" fmla="*/ 5826663 h 5826663"/>
              <a:gd name="connsiteX4" fmla="*/ 0 w 5593643"/>
              <a:gd name="connsiteY4" fmla="*/ 0 h 582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643" h="5826663" fill="none" extrusionOk="0">
                <a:moveTo>
                  <a:pt x="0" y="0"/>
                </a:moveTo>
                <a:cubicBezTo>
                  <a:pt x="2583067" y="105972"/>
                  <a:pt x="4291730" y="127887"/>
                  <a:pt x="5593643" y="0"/>
                </a:cubicBezTo>
                <a:cubicBezTo>
                  <a:pt x="5468350" y="2496561"/>
                  <a:pt x="5435794" y="5083935"/>
                  <a:pt x="5593643" y="5826663"/>
                </a:cubicBezTo>
                <a:cubicBezTo>
                  <a:pt x="2958457" y="5692210"/>
                  <a:pt x="887192" y="5863874"/>
                  <a:pt x="0" y="5826663"/>
                </a:cubicBezTo>
                <a:cubicBezTo>
                  <a:pt x="96282" y="3513482"/>
                  <a:pt x="99205" y="610899"/>
                  <a:pt x="0" y="0"/>
                </a:cubicBezTo>
                <a:close/>
              </a:path>
              <a:path w="5593643" h="5826663" stroke="0" extrusionOk="0">
                <a:moveTo>
                  <a:pt x="0" y="0"/>
                </a:moveTo>
                <a:cubicBezTo>
                  <a:pt x="1792496" y="-54695"/>
                  <a:pt x="3780103" y="-120397"/>
                  <a:pt x="5593643" y="0"/>
                </a:cubicBezTo>
                <a:cubicBezTo>
                  <a:pt x="5760272" y="1144194"/>
                  <a:pt x="5479574" y="4134210"/>
                  <a:pt x="5593643" y="5826663"/>
                </a:cubicBezTo>
                <a:cubicBezTo>
                  <a:pt x="4620331" y="5962314"/>
                  <a:pt x="1282492" y="5886031"/>
                  <a:pt x="0" y="5826663"/>
                </a:cubicBezTo>
                <a:cubicBezTo>
                  <a:pt x="-146348" y="2975786"/>
                  <a:pt x="-123636" y="214031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56418582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 marL="914400" lvl="2" indent="0">
              <a:lnSpc>
                <a:spcPct val="90000"/>
              </a:lnSpc>
              <a:buNone/>
            </a:pPr>
            <a:endParaRPr lang="en-US" sz="7200" dirty="0"/>
          </a:p>
          <a:p>
            <a:pPr marL="914400" lvl="2" indent="0" algn="ctr">
              <a:lnSpc>
                <a:spcPct val="90000"/>
              </a:lnSpc>
              <a:buNone/>
            </a:pPr>
            <a:endParaRPr lang="en-US" sz="6000" dirty="0">
              <a:cs typeface="Calibri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endParaRPr lang="en-US" sz="6000" dirty="0">
              <a:cs typeface="Calibri"/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8600" dirty="0"/>
              <a:t>I need help with…. </a:t>
            </a:r>
          </a:p>
          <a:p>
            <a:pPr lvl="1">
              <a:lnSpc>
                <a:spcPct val="90000"/>
              </a:lnSpc>
            </a:pPr>
            <a:endParaRPr lang="en-US" sz="7200" dirty="0"/>
          </a:p>
          <a:p>
            <a:pPr lvl="1">
              <a:lnSpc>
                <a:spcPct val="90000"/>
              </a:lnSpc>
            </a:pPr>
            <a:r>
              <a:rPr lang="en-US" sz="7200" dirty="0"/>
              <a:t>Career Center (Library) – Ms. Baker </a:t>
            </a:r>
          </a:p>
          <a:p>
            <a:pPr lvl="2">
              <a:lnSpc>
                <a:spcPct val="90000"/>
              </a:lnSpc>
            </a:pPr>
            <a:r>
              <a:rPr lang="en-US" sz="7000" dirty="0"/>
              <a:t>Dual Enrollment</a:t>
            </a:r>
          </a:p>
          <a:p>
            <a:pPr lvl="2">
              <a:lnSpc>
                <a:spcPct val="90000"/>
              </a:lnSpc>
            </a:pPr>
            <a:r>
              <a:rPr lang="en-US" sz="7000" dirty="0"/>
              <a:t>College Visits</a:t>
            </a:r>
          </a:p>
          <a:p>
            <a:pPr lvl="2">
              <a:lnSpc>
                <a:spcPct val="90000"/>
              </a:lnSpc>
            </a:pPr>
            <a:r>
              <a:rPr lang="en-US" sz="7000" dirty="0"/>
              <a:t>Scholarships </a:t>
            </a:r>
          </a:p>
          <a:p>
            <a:pPr lvl="3">
              <a:lnSpc>
                <a:spcPct val="90000"/>
              </a:lnSpc>
            </a:pPr>
            <a:r>
              <a:rPr lang="en-US" sz="7000" dirty="0"/>
              <a:t>Appointment link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7200" dirty="0"/>
          </a:p>
          <a:p>
            <a:pPr lvl="1">
              <a:lnSpc>
                <a:spcPct val="90000"/>
              </a:lnSpc>
            </a:pPr>
            <a:r>
              <a:rPr lang="en-US" sz="7200" dirty="0"/>
              <a:t>Mr. Massey, Social Worker (Library)</a:t>
            </a:r>
          </a:p>
          <a:p>
            <a:pPr lvl="2">
              <a:lnSpc>
                <a:spcPct val="90000"/>
              </a:lnSpc>
            </a:pPr>
            <a:r>
              <a:rPr lang="en-US" sz="7000" dirty="0"/>
              <a:t>Social/Emotional</a:t>
            </a:r>
          </a:p>
          <a:p>
            <a:pPr lvl="3">
              <a:lnSpc>
                <a:spcPct val="90000"/>
              </a:lnSpc>
            </a:pPr>
            <a:r>
              <a:rPr lang="en-US" sz="7000" dirty="0"/>
              <a:t>Appointment link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7200" dirty="0"/>
          </a:p>
          <a:p>
            <a:pPr lvl="1">
              <a:lnSpc>
                <a:spcPct val="90000"/>
              </a:lnSpc>
            </a:pPr>
            <a:endParaRPr lang="en-US" sz="3200" dirty="0"/>
          </a:p>
          <a:p>
            <a:pPr marL="914400" lvl="2" indent="0">
              <a:lnSpc>
                <a:spcPct val="90000"/>
              </a:lnSpc>
              <a:buNone/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 lvl="3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B0BB5-050B-0BC9-4A62-FE25D1980DE9}"/>
              </a:ext>
            </a:extLst>
          </p:cNvPr>
          <p:cNvSpPr txBox="1">
            <a:spLocks/>
          </p:cNvSpPr>
          <p:nvPr/>
        </p:nvSpPr>
        <p:spPr>
          <a:xfrm>
            <a:off x="6317489" y="935861"/>
            <a:ext cx="5508976" cy="5826663"/>
          </a:xfrm>
          <a:custGeom>
            <a:avLst/>
            <a:gdLst>
              <a:gd name="connsiteX0" fmla="*/ 0 w 5508976"/>
              <a:gd name="connsiteY0" fmla="*/ 0 h 5826663"/>
              <a:gd name="connsiteX1" fmla="*/ 5508976 w 5508976"/>
              <a:gd name="connsiteY1" fmla="*/ 0 h 5826663"/>
              <a:gd name="connsiteX2" fmla="*/ 5508976 w 5508976"/>
              <a:gd name="connsiteY2" fmla="*/ 5826663 h 5826663"/>
              <a:gd name="connsiteX3" fmla="*/ 0 w 5508976"/>
              <a:gd name="connsiteY3" fmla="*/ 5826663 h 5826663"/>
              <a:gd name="connsiteX4" fmla="*/ 0 w 5508976"/>
              <a:gd name="connsiteY4" fmla="*/ 0 h 582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976" h="5826663" fill="none" extrusionOk="0">
                <a:moveTo>
                  <a:pt x="0" y="0"/>
                </a:moveTo>
                <a:cubicBezTo>
                  <a:pt x="1655222" y="166327"/>
                  <a:pt x="4928125" y="-157718"/>
                  <a:pt x="5508976" y="0"/>
                </a:cubicBezTo>
                <a:cubicBezTo>
                  <a:pt x="5585328" y="2290176"/>
                  <a:pt x="5374860" y="4852071"/>
                  <a:pt x="5508976" y="5826663"/>
                </a:cubicBezTo>
                <a:cubicBezTo>
                  <a:pt x="4581209" y="5689046"/>
                  <a:pt x="763661" y="5697263"/>
                  <a:pt x="0" y="5826663"/>
                </a:cubicBezTo>
                <a:cubicBezTo>
                  <a:pt x="-11783" y="4315444"/>
                  <a:pt x="-60020" y="1788414"/>
                  <a:pt x="0" y="0"/>
                </a:cubicBezTo>
                <a:close/>
              </a:path>
              <a:path w="5508976" h="5826663" stroke="0" extrusionOk="0">
                <a:moveTo>
                  <a:pt x="0" y="0"/>
                </a:moveTo>
                <a:cubicBezTo>
                  <a:pt x="1945016" y="-101279"/>
                  <a:pt x="3312228" y="49304"/>
                  <a:pt x="5508976" y="0"/>
                </a:cubicBezTo>
                <a:cubicBezTo>
                  <a:pt x="5540899" y="658044"/>
                  <a:pt x="5398622" y="3131868"/>
                  <a:pt x="5508976" y="5826663"/>
                </a:cubicBezTo>
                <a:cubicBezTo>
                  <a:pt x="4665275" y="5924830"/>
                  <a:pt x="2031046" y="5906880"/>
                  <a:pt x="0" y="5826663"/>
                </a:cubicBezTo>
                <a:cubicBezTo>
                  <a:pt x="-126699" y="4820948"/>
                  <a:pt x="-157579" y="178310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29515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90000"/>
              </a:lnSpc>
              <a:buFont typeface="Arial"/>
              <a:buNone/>
            </a:pPr>
            <a:endParaRPr lang="en-US" sz="7200" dirty="0"/>
          </a:p>
          <a:p>
            <a:pPr marL="914400" lvl="2" indent="0">
              <a:lnSpc>
                <a:spcPct val="90000"/>
              </a:lnSpc>
              <a:buFont typeface="Arial"/>
              <a:buNone/>
            </a:pPr>
            <a:endParaRPr lang="en-US" sz="3400" dirty="0"/>
          </a:p>
          <a:p>
            <a:pPr marL="914400" lvl="2" indent="0">
              <a:lnSpc>
                <a:spcPct val="90000"/>
              </a:lnSpc>
              <a:buFont typeface="Arial"/>
              <a:buNone/>
            </a:pPr>
            <a:r>
              <a:rPr lang="en-US" sz="8600" dirty="0"/>
              <a:t>Where to get Information…</a:t>
            </a:r>
            <a:endParaRPr lang="en-US" sz="2000" dirty="0"/>
          </a:p>
          <a:p>
            <a:pPr marL="914400" lvl="2" indent="0">
              <a:lnSpc>
                <a:spcPct val="90000"/>
              </a:lnSpc>
              <a:buFont typeface="Arial"/>
              <a:buNone/>
            </a:pPr>
            <a:endParaRPr lang="en-US" sz="2000" dirty="0"/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r>
              <a:rPr lang="en-US" sz="7200" dirty="0"/>
              <a:t>Emails home to parents from Administration/Sway/</a:t>
            </a:r>
            <a:r>
              <a:rPr lang="en-US" sz="7200" dirty="0" err="1"/>
              <a:t>Parentsqure</a:t>
            </a:r>
            <a:endParaRPr lang="en-US" sz="7200" dirty="0"/>
          </a:p>
          <a:p>
            <a:pPr marL="457200" lvl="1" indent="0" algn="ctr">
              <a:lnSpc>
                <a:spcPct val="120000"/>
              </a:lnSpc>
              <a:spcAft>
                <a:spcPts val="0"/>
              </a:spcAft>
              <a:buFont typeface="Arial"/>
              <a:buNone/>
            </a:pPr>
            <a:endParaRPr lang="en-US" sz="3200" dirty="0"/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r>
              <a:rPr lang="en-US" sz="7200" dirty="0"/>
              <a:t>Facebook</a:t>
            </a:r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endParaRPr lang="en-US" sz="3200" dirty="0"/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r>
              <a:rPr lang="en-US" sz="7200" dirty="0"/>
              <a:t>2</a:t>
            </a:r>
            <a:r>
              <a:rPr lang="en-US" sz="7200" baseline="30000" dirty="0"/>
              <a:t>nd</a:t>
            </a:r>
            <a:r>
              <a:rPr lang="en-US" sz="7200" dirty="0"/>
              <a:t> hour Student Announcements </a:t>
            </a:r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endParaRPr lang="en-US" sz="3200" dirty="0"/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r>
              <a:rPr lang="en-US" sz="7200" dirty="0"/>
              <a:t>Guidance Website (in progress) </a:t>
            </a:r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endParaRPr lang="en-US" sz="3200" dirty="0"/>
          </a:p>
          <a:p>
            <a:pPr lvl="1" algn="ctr">
              <a:lnSpc>
                <a:spcPct val="120000"/>
              </a:lnSpc>
              <a:spcAft>
                <a:spcPts val="0"/>
              </a:spcAft>
            </a:pPr>
            <a:r>
              <a:rPr lang="en-US" sz="7200" dirty="0"/>
              <a:t>School email (occasional reminders from counselors)</a:t>
            </a:r>
          </a:p>
          <a:p>
            <a:pPr lvl="1">
              <a:lnSpc>
                <a:spcPct val="90000"/>
              </a:lnSpc>
            </a:pPr>
            <a:endParaRPr lang="en-US" sz="3200" dirty="0"/>
          </a:p>
          <a:p>
            <a:pPr marL="914400" lvl="2" indent="0">
              <a:lnSpc>
                <a:spcPct val="90000"/>
              </a:lnSpc>
              <a:buFont typeface="Arial"/>
              <a:buNone/>
            </a:pPr>
            <a:endParaRPr lang="en-US" sz="1800" dirty="0"/>
          </a:p>
          <a:p>
            <a:pPr marL="457200" lvl="1" indent="0">
              <a:lnSpc>
                <a:spcPct val="90000"/>
              </a:lnSpc>
              <a:buFont typeface="Arial"/>
              <a:buNone/>
            </a:pPr>
            <a:endParaRPr lang="en-US" sz="2000" dirty="0"/>
          </a:p>
          <a:p>
            <a:pPr lvl="3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158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6520-A4A9-46D3-871D-D30323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84" y="341666"/>
            <a:ext cx="6274994" cy="1035579"/>
          </a:xfrm>
        </p:spPr>
        <p:txBody>
          <a:bodyPr>
            <a:noAutofit/>
          </a:bodyPr>
          <a:lstStyle/>
          <a:p>
            <a:r>
              <a:rPr lang="en-US" sz="4000" b="1" dirty="0"/>
              <a:t>college Information 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11ED-D4D3-494B-9DBF-964913A2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377245"/>
            <a:ext cx="6711650" cy="5238043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University requirement- 3.0 core GPA, top 25% of class, 16 core classes, *2 years of world language</a:t>
            </a:r>
          </a:p>
          <a:p>
            <a:endParaRPr lang="en-US" sz="11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800" dirty="0">
                <a:cs typeface="Calibri"/>
              </a:rPr>
              <a:t>Start researching colleges / visits </a:t>
            </a:r>
          </a:p>
          <a:p>
            <a:pPr>
              <a:buClr>
                <a:srgbClr val="FFFFFF"/>
              </a:buClr>
            </a:pPr>
            <a:endParaRPr lang="en-US" sz="11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800" dirty="0">
                <a:cs typeface="Calibri"/>
              </a:rPr>
              <a:t>Career Center- meet with Reps </a:t>
            </a:r>
          </a:p>
          <a:p>
            <a:pPr>
              <a:buClr>
                <a:srgbClr val="FFFFFF"/>
              </a:buClr>
            </a:pPr>
            <a:endParaRPr lang="en-US" sz="11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800" dirty="0">
                <a:cs typeface="Calibri"/>
              </a:rPr>
              <a:t>College Night – 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October 18</a:t>
            </a:r>
            <a:r>
              <a:rPr lang="en-US" sz="2800" baseline="30000" dirty="0">
                <a:solidFill>
                  <a:srgbClr val="FF0000"/>
                </a:solidFill>
                <a:cs typeface="Calibri"/>
              </a:rPr>
              <a:t>th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 at Centennial High School – TBD </a:t>
            </a:r>
          </a:p>
        </p:txBody>
      </p:sp>
      <p:pic>
        <p:nvPicPr>
          <p:cNvPr id="1026" name="Picture 2" descr="A Guide to the Best Restaurants and Hotels Near Arizona State University —  Daytripper University">
            <a:extLst>
              <a:ext uri="{FF2B5EF4-FFF2-40B4-BE49-F238E27FC236}">
                <a16:creationId xmlns:a16="http://schemas.microsoft.com/office/drawing/2014/main" id="{7BEF16E0-DF23-46E1-96E7-EC8DE42D2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6865770" y="839829"/>
            <a:ext cx="2314573" cy="2314573"/>
          </a:xfrm>
          <a:prstGeom prst="roundRect">
            <a:avLst>
              <a:gd name="adj" fmla="val 7306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Arizona Libraries - Home | Facebook">
            <a:extLst>
              <a:ext uri="{FF2B5EF4-FFF2-40B4-BE49-F238E27FC236}">
                <a16:creationId xmlns:a16="http://schemas.microsoft.com/office/drawing/2014/main" id="{25CBC424-7A22-4D75-BE85-903A9F61C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r="1" b="8540"/>
          <a:stretch/>
        </p:blipFill>
        <p:spPr bwMode="auto">
          <a:xfrm>
            <a:off x="9419536" y="274194"/>
            <a:ext cx="2652127" cy="2211386"/>
          </a:xfrm>
          <a:prstGeom prst="roundRect">
            <a:avLst>
              <a:gd name="adj" fmla="val 7306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staff police release details on death of NAU football player Malik  Noshi | Local | azdailysun.com">
            <a:extLst>
              <a:ext uri="{FF2B5EF4-FFF2-40B4-BE49-F238E27FC236}">
                <a16:creationId xmlns:a16="http://schemas.microsoft.com/office/drawing/2014/main" id="{6B68D8B3-6833-4A14-9541-76351EA44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5487" b="-4"/>
          <a:stretch/>
        </p:blipFill>
        <p:spPr bwMode="auto">
          <a:xfrm>
            <a:off x="7123174" y="3703598"/>
            <a:ext cx="2658050" cy="2186731"/>
          </a:xfrm>
          <a:prstGeom prst="roundRect">
            <a:avLst>
              <a:gd name="adj" fmla="val 7306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nd Canyon Antelopes - Wikipedia">
            <a:extLst>
              <a:ext uri="{FF2B5EF4-FFF2-40B4-BE49-F238E27FC236}">
                <a16:creationId xmlns:a16="http://schemas.microsoft.com/office/drawing/2014/main" id="{C25538A5-41AE-4DBE-89D1-6CFA0E8E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81779">
            <a:off x="10079661" y="5294663"/>
            <a:ext cx="2192867" cy="1116380"/>
          </a:xfrm>
          <a:prstGeom prst="roundRect">
            <a:avLst>
              <a:gd name="adj" fmla="val 7306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C03951FB-7AE5-D844-6FD4-1C10E1472CDA}"/>
              </a:ext>
            </a:extLst>
          </p:cNvPr>
          <p:cNvSpPr/>
          <p:nvPr/>
        </p:nvSpPr>
        <p:spPr>
          <a:xfrm rot="17652148">
            <a:off x="5764846" y="5351210"/>
            <a:ext cx="722898" cy="1669706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8D92-937D-BC66-D7D0-79DBB65A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338666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college Information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75DF-8A75-FC70-5BFC-84D1DE7C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4" y="2325511"/>
            <a:ext cx="11401777" cy="3465689"/>
          </a:xfrm>
        </p:spPr>
        <p:txBody>
          <a:bodyPr>
            <a:no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solidFill>
                  <a:srgbClr val="FF0000"/>
                </a:solidFill>
                <a:cs typeface="Calibri"/>
              </a:rPr>
              <a:t>PSAT</a:t>
            </a:r>
            <a:r>
              <a:rPr lang="en-US" sz="3200" dirty="0">
                <a:cs typeface="Calibri"/>
              </a:rPr>
              <a:t> – Priority deadline was Friday for juniors</a:t>
            </a:r>
          </a:p>
          <a:p>
            <a:pPr lvl="1"/>
            <a:r>
              <a:rPr lang="en-US" sz="3000" dirty="0">
                <a:cs typeface="Calibri"/>
              </a:rPr>
              <a:t>Sign up in bookstore  </a:t>
            </a:r>
          </a:p>
          <a:p>
            <a:pPr lvl="1"/>
            <a:r>
              <a:rPr lang="en-US" sz="3000" dirty="0">
                <a:cs typeface="Calibri"/>
              </a:rPr>
              <a:t>October 4</a:t>
            </a:r>
            <a:r>
              <a:rPr lang="en-US" sz="3000" baseline="30000" dirty="0">
                <a:cs typeface="Calibri"/>
              </a:rPr>
              <a:t>th</a:t>
            </a:r>
            <a:r>
              <a:rPr lang="en-US" sz="3000" dirty="0">
                <a:cs typeface="Calibri"/>
              </a:rPr>
              <a:t> – afternoon </a:t>
            </a:r>
          </a:p>
          <a:p>
            <a:endParaRPr lang="en-US" sz="1400" dirty="0">
              <a:cs typeface="Calibri"/>
            </a:endParaRPr>
          </a:p>
          <a:p>
            <a:r>
              <a:rPr lang="en-US" sz="3200" dirty="0">
                <a:cs typeface="Calibri"/>
              </a:rPr>
              <a:t>Take the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ACT </a:t>
            </a:r>
            <a:r>
              <a:rPr lang="en-US" sz="3200" dirty="0">
                <a:cs typeface="Calibri"/>
              </a:rPr>
              <a:t>in the spring here!!! </a:t>
            </a:r>
          </a:p>
          <a:p>
            <a:pPr lvl="1"/>
            <a:r>
              <a:rPr lang="en-US" sz="3200" dirty="0">
                <a:cs typeface="Calibri"/>
              </a:rPr>
              <a:t>Study guides/materials available – ACT.org</a:t>
            </a:r>
          </a:p>
          <a:p>
            <a:pPr lvl="1"/>
            <a:endParaRPr lang="en-US" sz="1400" dirty="0">
              <a:cs typeface="Calibri"/>
            </a:endParaRPr>
          </a:p>
          <a:p>
            <a:r>
              <a:rPr lang="en-US" sz="3200" dirty="0">
                <a:solidFill>
                  <a:srgbClr val="FF0000"/>
                </a:solidFill>
                <a:cs typeface="Calibri"/>
              </a:rPr>
              <a:t>SAT</a:t>
            </a:r>
            <a:r>
              <a:rPr lang="en-US" sz="3200" dirty="0">
                <a:cs typeface="Calibri"/>
              </a:rPr>
              <a:t> – College Board to register for a test</a:t>
            </a:r>
          </a:p>
          <a:p>
            <a:pPr lvl="1"/>
            <a:r>
              <a:rPr lang="en-US" sz="3200" dirty="0">
                <a:cs typeface="Calibri"/>
              </a:rPr>
              <a:t>Study guides/materials available – Collegeboard.com</a:t>
            </a:r>
          </a:p>
          <a:p>
            <a:pPr lvl="1"/>
            <a:endParaRPr lang="en-US" sz="3200" dirty="0">
              <a:cs typeface="Calibri"/>
            </a:endParaRPr>
          </a:p>
          <a:p>
            <a:pPr lvl="1"/>
            <a:endParaRPr lang="en-US" sz="3200" dirty="0">
              <a:cs typeface="Calibri"/>
            </a:endParaRPr>
          </a:p>
          <a:p>
            <a:pPr marL="457200" lvl="1" indent="0">
              <a:buNone/>
            </a:pPr>
            <a:endParaRPr lang="en-US" sz="3200" dirty="0">
              <a:cs typeface="Calibri"/>
            </a:endParaRPr>
          </a:p>
          <a:p>
            <a:pPr algn="ctr"/>
            <a:r>
              <a:rPr lang="en-US" sz="2400" dirty="0"/>
              <a:t>Some Colleges Don’t Require SAT/ACT so do your research! </a:t>
            </a:r>
          </a:p>
        </p:txBody>
      </p:sp>
    </p:spTree>
    <p:extLst>
      <p:ext uri="{BB962C8B-B14F-4D97-AF65-F5344CB8AC3E}">
        <p14:creationId xmlns:p14="http://schemas.microsoft.com/office/powerpoint/2010/main" val="12922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9FE4-DB71-87BB-5620-AFC18E98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85" y="60082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Other options…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04D7-39FE-A9EC-9DB5-B445DCD1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3334"/>
            <a:ext cx="10131425" cy="481405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/>
              <a:t>Community College</a:t>
            </a:r>
          </a:p>
          <a:p>
            <a:pPr marL="0" indent="0">
              <a:buNone/>
            </a:pPr>
            <a:r>
              <a:rPr lang="en-US" sz="6000" dirty="0"/>
              <a:t>	* More affordable</a:t>
            </a:r>
          </a:p>
          <a:p>
            <a:pPr marL="0" indent="0">
              <a:buNone/>
            </a:pPr>
            <a:r>
              <a:rPr lang="en-US" sz="6000" dirty="0"/>
              <a:t>	* Presidential Scholarship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Trade and Tech Schools</a:t>
            </a:r>
          </a:p>
          <a:p>
            <a:pPr marL="0" indent="0">
              <a:buNone/>
            </a:pPr>
            <a:r>
              <a:rPr lang="en-US" sz="6000" dirty="0"/>
              <a:t>	* Specific training	</a:t>
            </a:r>
          </a:p>
          <a:p>
            <a:pPr marL="0" indent="0">
              <a:buNone/>
            </a:pPr>
            <a:r>
              <a:rPr lang="en-US" sz="6000" dirty="0"/>
              <a:t>	* Shorter time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Military</a:t>
            </a:r>
          </a:p>
          <a:p>
            <a:pPr marL="0" indent="0">
              <a:buNone/>
            </a:pPr>
            <a:r>
              <a:rPr lang="en-US" sz="6000" dirty="0"/>
              <a:t>	* Take the ASVAB (Career Center)</a:t>
            </a:r>
          </a:p>
          <a:p>
            <a:pPr marL="0" indent="0">
              <a:buNone/>
            </a:pPr>
            <a:r>
              <a:rPr lang="en-US" sz="6000" dirty="0"/>
              <a:t>	* Study guide online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D29DE63-C778-F43C-E0C5-96835752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87802">
            <a:off x="5679223" y="677051"/>
            <a:ext cx="5379901" cy="1365034"/>
          </a:xfrm>
          <a:prstGeom prst="rect">
            <a:avLst/>
          </a:prstGeom>
        </p:spPr>
      </p:pic>
      <p:pic>
        <p:nvPicPr>
          <p:cNvPr id="1026" name="Picture 2" descr="Western Maricopa Education Center/West-MEC logo">
            <a:extLst>
              <a:ext uri="{FF2B5EF4-FFF2-40B4-BE49-F238E27FC236}">
                <a16:creationId xmlns:a16="http://schemas.microsoft.com/office/drawing/2014/main" id="{23BFDA20-5C4E-4E8E-1EAF-F79912E0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945">
            <a:off x="5807620" y="4204798"/>
            <a:ext cx="2747199" cy="9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99088-7B79-9A63-0957-03AF40DD7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98" y="2417634"/>
            <a:ext cx="2747199" cy="1011366"/>
          </a:xfrm>
          <a:prstGeom prst="rect">
            <a:avLst/>
          </a:prstGeom>
        </p:spPr>
      </p:pic>
      <p:pic>
        <p:nvPicPr>
          <p:cNvPr id="1034" name="Picture 10" descr="Amazon.com: US Military Branches Poster US Military Military Poster Army  Navy Air Force Marines Coast Guard 18X24 (MILITARY3): Posters &amp; Prints">
            <a:extLst>
              <a:ext uri="{FF2B5EF4-FFF2-40B4-BE49-F238E27FC236}">
                <a16:creationId xmlns:a16="http://schemas.microsoft.com/office/drawing/2014/main" id="{1A6C2632-8C7D-FDA9-BCE8-133D9528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83" y="3276600"/>
            <a:ext cx="2804042" cy="21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237D849-AF4E-BF2A-F956-BC20546DB7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3556" y="3276600"/>
            <a:ext cx="1224844" cy="6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490B4-B4A4-7E7A-0668-7F1F64B02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477" y="5709012"/>
            <a:ext cx="243691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BC5E-C483-40A9-8472-80BB767C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2" y="550272"/>
            <a:ext cx="7973356" cy="1456267"/>
          </a:xfrm>
        </p:spPr>
        <p:txBody>
          <a:bodyPr>
            <a:normAutofit/>
          </a:bodyPr>
          <a:lstStyle/>
          <a:p>
            <a:r>
              <a:rPr lang="en-US" dirty="0"/>
              <a:t>Athletes looking to play in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96D90-FB5A-41FE-B516-F0DCD92D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2" y="2142067"/>
            <a:ext cx="7732938" cy="3286603"/>
          </a:xfrm>
        </p:spPr>
        <p:txBody>
          <a:bodyPr>
            <a:normAutofit/>
          </a:bodyPr>
          <a:lstStyle/>
          <a:p>
            <a:r>
              <a:rPr lang="en-US" sz="2800" dirty="0"/>
              <a:t>Please discuss your desire with your coach.</a:t>
            </a:r>
          </a:p>
          <a:p>
            <a:r>
              <a:rPr lang="en-US" sz="2800" dirty="0">
                <a:cs typeface="Calibri"/>
              </a:rPr>
              <a:t>Go to the NCAA Eligibility Center </a:t>
            </a:r>
          </a:p>
          <a:p>
            <a:r>
              <a:rPr lang="en-US" sz="2800" dirty="0"/>
              <a:t>See your counselor if you have more questions.</a:t>
            </a:r>
          </a:p>
          <a:p>
            <a:endParaRPr lang="en-US" sz="2800" dirty="0">
              <a:cs typeface="Calibri"/>
            </a:endParaRPr>
          </a:p>
        </p:txBody>
      </p:sp>
      <p:pic>
        <p:nvPicPr>
          <p:cNvPr id="2050" name="Picture 2" descr="Financial crisis related to coronavirus hits athletic departments">
            <a:extLst>
              <a:ext uri="{FF2B5EF4-FFF2-40B4-BE49-F238E27FC236}">
                <a16:creationId xmlns:a16="http://schemas.microsoft.com/office/drawing/2014/main" id="{1032CBC8-7BED-4B96-98CA-BCCD2C414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r="12625" b="-2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0" name="Group 74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2" name="Picture 4" descr="Athletics / Athletic Department">
            <a:extLst>
              <a:ext uri="{FF2B5EF4-FFF2-40B4-BE49-F238E27FC236}">
                <a16:creationId xmlns:a16="http://schemas.microsoft.com/office/drawing/2014/main" id="{85029169-6F11-4BE7-B609-8CF1ED0FD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14048" b="-1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DD93B-2A14-72AD-EE63-C254670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711" y="5470361"/>
            <a:ext cx="4210755" cy="10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D9FD-B901-4267-8E03-53BE4F3F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7261576" cy="1456267"/>
          </a:xfrm>
        </p:spPr>
        <p:txBody>
          <a:bodyPr>
            <a:noAutofit/>
          </a:bodyPr>
          <a:lstStyle/>
          <a:p>
            <a:r>
              <a:rPr lang="en-US" sz="4800" dirty="0"/>
              <a:t>Check Spring Courses: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D939-7943-48AB-B833-110E5E9D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2142067"/>
            <a:ext cx="6764224" cy="396908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u="sng" dirty="0"/>
              <a:t>In </a:t>
            </a:r>
            <a:r>
              <a:rPr lang="en-US" sz="3300" u="sng" dirty="0" err="1"/>
              <a:t>Studentvue</a:t>
            </a:r>
            <a:r>
              <a:rPr lang="en-US" sz="3300" u="sng" dirty="0"/>
              <a:t>:</a:t>
            </a:r>
          </a:p>
          <a:p>
            <a:pPr marL="0" indent="0">
              <a:buNone/>
            </a:pPr>
            <a:endParaRPr lang="en-US" sz="28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Go to schedule and then click Term 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Check math 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Tutor /TA – form in guidance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eCampus – can register now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Changes must be made now!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cs typeface="Calibri"/>
              </a:rPr>
              <a:t>We will not make any changes in January. 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D6753-EDA3-0FD1-2BDD-628EFDBE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522" y="1619479"/>
            <a:ext cx="3738769" cy="69939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softEdge rad="25400"/>
          </a:effec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2B3F456-D9C3-7330-C3F7-441057945344}"/>
              </a:ext>
            </a:extLst>
          </p:cNvPr>
          <p:cNvSpPr/>
          <p:nvPr/>
        </p:nvSpPr>
        <p:spPr>
          <a:xfrm>
            <a:off x="9596509" y="379748"/>
            <a:ext cx="451555" cy="1513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280712AB-51AF-1E15-370F-D210C1E5B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5441" y="5453600"/>
            <a:ext cx="1540678" cy="1315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32639-88E1-6C2D-0546-A1178D6F7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625198" y="2861025"/>
            <a:ext cx="2394179" cy="41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8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4D18B3859BD459068F832B319C17C" ma:contentTypeVersion="0" ma:contentTypeDescription="Create a new document." ma:contentTypeScope="" ma:versionID="a7d8b9f751ebc10e5ae63654608b54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3e416e55ca706a2270e7f64b664eb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CFE355-2D86-457E-9CE2-91CC515EA6DC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7DE482-5B52-451A-9060-3326E1EF37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ADF2C-507E-4C40-8D96-49CD2393526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1036</Words>
  <Application>Microsoft Office PowerPoint</Application>
  <PresentationFormat>Widescreen</PresentationFormat>
  <Paragraphs>282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Wingdings</vt:lpstr>
      <vt:lpstr>Celestial</vt:lpstr>
      <vt:lpstr>Welcome  Class of 2025</vt:lpstr>
      <vt:lpstr>Introductions… </vt:lpstr>
      <vt:lpstr>How to Get help… </vt:lpstr>
      <vt:lpstr>How to Get Help/Information</vt:lpstr>
      <vt:lpstr>college Information  </vt:lpstr>
      <vt:lpstr>college Information  </vt:lpstr>
      <vt:lpstr>Other options…</vt:lpstr>
      <vt:lpstr>Athletes looking to play in college</vt:lpstr>
      <vt:lpstr>Check Spring Courses:</vt:lpstr>
      <vt:lpstr>Junior Information – FAQ </vt:lpstr>
      <vt:lpstr>Complete Your Registration </vt:lpstr>
      <vt:lpstr>Your Transcript</vt:lpstr>
      <vt:lpstr>Pre-register for senior classes</vt:lpstr>
      <vt:lpstr>Senior Only Classes</vt:lpstr>
      <vt:lpstr>Peer Counseling </vt:lpstr>
      <vt:lpstr>PowerPoint Presentation</vt:lpstr>
      <vt:lpstr>PowerPoint Presentation</vt:lpstr>
      <vt:lpstr>PowerPoint Presentation</vt:lpstr>
      <vt:lpstr>Electives</vt:lpstr>
      <vt:lpstr>Recap on your ecap/Registration.....</vt:lpstr>
      <vt:lpstr>Meet with Counselors… bring completed ECAP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Team</dc:title>
  <dc:creator>Jacqueline Moriarty</dc:creator>
  <cp:lastModifiedBy>Donna Rizer</cp:lastModifiedBy>
  <cp:revision>374</cp:revision>
  <cp:lastPrinted>2022-09-07T16:33:54Z</cp:lastPrinted>
  <dcterms:created xsi:type="dcterms:W3CDTF">2020-10-19T16:45:32Z</dcterms:created>
  <dcterms:modified xsi:type="dcterms:W3CDTF">2023-09-14T19:22:25Z</dcterms:modified>
</cp:coreProperties>
</file>